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521" r:id="rId2"/>
    <p:sldId id="522" r:id="rId3"/>
    <p:sldId id="563" r:id="rId4"/>
    <p:sldId id="523" r:id="rId5"/>
    <p:sldId id="561" r:id="rId6"/>
    <p:sldId id="562" r:id="rId7"/>
    <p:sldId id="548" r:id="rId8"/>
    <p:sldId id="564" r:id="rId9"/>
    <p:sldId id="565" r:id="rId10"/>
    <p:sldId id="573" r:id="rId11"/>
    <p:sldId id="566" r:id="rId12"/>
    <p:sldId id="552" r:id="rId13"/>
    <p:sldId id="554" r:id="rId14"/>
    <p:sldId id="555" r:id="rId15"/>
    <p:sldId id="556" r:id="rId16"/>
    <p:sldId id="574" r:id="rId17"/>
    <p:sldId id="575" r:id="rId18"/>
    <p:sldId id="557" r:id="rId19"/>
    <p:sldId id="559" r:id="rId20"/>
    <p:sldId id="572" r:id="rId21"/>
    <p:sldId id="558" r:id="rId22"/>
    <p:sldId id="567" r:id="rId23"/>
    <p:sldId id="553" r:id="rId24"/>
    <p:sldId id="547" r:id="rId25"/>
    <p:sldId id="549" r:id="rId26"/>
    <p:sldId id="532" r:id="rId27"/>
    <p:sldId id="533" r:id="rId28"/>
    <p:sldId id="534" r:id="rId29"/>
    <p:sldId id="550" r:id="rId30"/>
    <p:sldId id="535" r:id="rId31"/>
    <p:sldId id="551" r:id="rId32"/>
    <p:sldId id="577" r:id="rId33"/>
    <p:sldId id="536" r:id="rId34"/>
    <p:sldId id="568" r:id="rId35"/>
    <p:sldId id="399" r:id="rId36"/>
    <p:sldId id="578" r:id="rId37"/>
    <p:sldId id="576" r:id="rId38"/>
  </p:sldIdLst>
  <p:sldSz cx="9144000" cy="6858000" type="screen4x3"/>
  <p:notesSz cx="6815138" cy="99425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r" rtl="0" eaLnBrk="0" fontAlgn="base" hangingPunct="0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FF00"/>
    <a:srgbClr val="86ECFA"/>
    <a:srgbClr val="00FFCC"/>
    <a:srgbClr val="00A8E4"/>
    <a:srgbClr val="07BEFF"/>
    <a:srgbClr val="009900"/>
    <a:srgbClr val="CC00CC"/>
    <a:srgbClr val="F91C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26598" autoAdjust="0"/>
    <p:restoredTop sz="90929"/>
  </p:normalViewPr>
  <p:slideViewPr>
    <p:cSldViewPr>
      <p:cViewPr>
        <p:scale>
          <a:sx n="75" d="100"/>
          <a:sy n="75" d="100"/>
        </p:scale>
        <p:origin x="-9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3132"/>
        <p:guide pos="214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635375" y="911225"/>
            <a:ext cx="2649538" cy="2085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635375" y="3894138"/>
            <a:ext cx="2649538" cy="208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635375" y="6794500"/>
            <a:ext cx="2649538" cy="2084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197600" y="9598025"/>
            <a:ext cx="560388" cy="261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000"/>
              <a:t>18 - </a:t>
            </a:r>
            <a:fld id="{B345F4F0-76DC-44AF-9005-D84D63CDCBCE}" type="slidenum">
              <a:rPr lang="en-US" sz="1000"/>
              <a:pPr>
                <a:spcBef>
                  <a:spcPct val="0"/>
                </a:spcBef>
                <a:defRPr/>
              </a:pPr>
              <a:t>‹#›</a:t>
            </a:fld>
            <a:endParaRPr lang="en-US" sz="1000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9525" y="9598025"/>
            <a:ext cx="5230813" cy="261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l">
              <a:defRPr/>
            </a:pPr>
            <a:r>
              <a:rPr lang="en-US" sz="1000"/>
              <a:t>©2002 Prentice Hall, Inc.     Business Publishing     Accounting, 5/E     Horngren/Harrison/Bamber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52475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2813"/>
            <a:ext cx="4999038" cy="4473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                 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                 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                 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                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20688"/>
            <a:ext cx="1943100" cy="56753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20688"/>
            <a:ext cx="5676900" cy="56753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420688"/>
            <a:ext cx="6840537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90488" tIns="44450" rIns="90488" bIns="4445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524000"/>
            <a:ext cx="9131300" cy="114300"/>
          </a:xfrm>
          <a:prstGeom prst="rect">
            <a:avLst/>
          </a:prstGeom>
          <a:gradFill rotWithShape="0">
            <a:gsLst>
              <a:gs pos="0">
                <a:srgbClr val="CC66FF">
                  <a:gamma/>
                  <a:shade val="46275"/>
                  <a:invGamma/>
                </a:srgbClr>
              </a:gs>
              <a:gs pos="50000">
                <a:srgbClr val="CC66FF"/>
              </a:gs>
              <a:gs pos="100000">
                <a:srgbClr val="CC66FF">
                  <a:gamma/>
                  <a:shade val="46275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733550"/>
            <a:ext cx="9131300" cy="38100"/>
          </a:xfrm>
          <a:prstGeom prst="rect">
            <a:avLst/>
          </a:prstGeom>
          <a:gradFill rotWithShape="0">
            <a:gsLst>
              <a:gs pos="0">
                <a:srgbClr val="CC00CC">
                  <a:gamma/>
                  <a:shade val="46275"/>
                  <a:invGamma/>
                </a:srgbClr>
              </a:gs>
              <a:gs pos="50000">
                <a:srgbClr val="CC00CC"/>
              </a:gs>
              <a:gs pos="100000">
                <a:srgbClr val="CC00CC">
                  <a:gamma/>
                  <a:shade val="46275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82550" y="6489700"/>
            <a:ext cx="53276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l">
              <a:defRPr/>
            </a:pPr>
            <a:r>
              <a:rPr lang="en-US" sz="1600" dirty="0"/>
              <a:t>Managerial Accounting  - Dr.  Varadraj Bapat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3716338"/>
            <a:ext cx="7301679" cy="1443985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Fundamentals of </a:t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>Managerial </a:t>
            </a:r>
            <a:r>
              <a:rPr lang="en-US" dirty="0" smtClean="0">
                <a:latin typeface="Arial Black" pitchFamily="34" charset="0"/>
              </a:rPr>
              <a:t>Accounting</a:t>
            </a:r>
          </a:p>
        </p:txBody>
      </p:sp>
      <p:sp>
        <p:nvSpPr>
          <p:cNvPr id="2055" name="Rectangle 2"/>
          <p:cNvSpPr>
            <a:spLocks noChangeArrowheads="1"/>
          </p:cNvSpPr>
          <p:nvPr/>
        </p:nvSpPr>
        <p:spPr bwMode="auto">
          <a:xfrm>
            <a:off x="2735263" y="2087563"/>
            <a:ext cx="3424237" cy="85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5000" b="1">
                <a:latin typeface="Verdana" pitchFamily="34" charset="0"/>
              </a:rPr>
              <a:t>Module 1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1398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  <a:t>Need to Learn Accounting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683125"/>
          </a:xfrm>
        </p:spPr>
        <p:txBody>
          <a:bodyPr/>
          <a:lstStyle/>
          <a:p>
            <a:pPr algn="just"/>
            <a:r>
              <a:rPr lang="en-US" sz="3600" dirty="0" smtClean="0">
                <a:solidFill>
                  <a:srgbClr val="FFFF00"/>
                </a:solidFill>
                <a:latin typeface="Verdana" pitchFamily="34" charset="0"/>
              </a:rPr>
              <a:t>It assists in management</a:t>
            </a:r>
          </a:p>
          <a:p>
            <a:pPr algn="just"/>
            <a:r>
              <a:rPr lang="en-US" sz="3600" dirty="0" smtClean="0">
                <a:solidFill>
                  <a:srgbClr val="FFFF00"/>
                </a:solidFill>
                <a:latin typeface="Verdana" pitchFamily="34" charset="0"/>
              </a:rPr>
              <a:t>Will help in planning, </a:t>
            </a:r>
            <a:r>
              <a:rPr lang="en-US" sz="3600" dirty="0" err="1" smtClean="0">
                <a:solidFill>
                  <a:srgbClr val="FFFF00"/>
                </a:solidFill>
                <a:latin typeface="Verdana" pitchFamily="34" charset="0"/>
              </a:rPr>
              <a:t>organisation</a:t>
            </a:r>
            <a:r>
              <a:rPr lang="en-US" sz="3600" dirty="0" smtClean="0">
                <a:solidFill>
                  <a:srgbClr val="FFFF00"/>
                </a:solidFill>
                <a:latin typeface="Verdana" pitchFamily="34" charset="0"/>
              </a:rPr>
              <a:t> and control of business</a:t>
            </a:r>
          </a:p>
          <a:p>
            <a:pPr algn="just"/>
            <a:r>
              <a:rPr lang="en-US" sz="3600" dirty="0" smtClean="0">
                <a:solidFill>
                  <a:srgbClr val="FFFF00"/>
                </a:solidFill>
                <a:latin typeface="Verdana" pitchFamily="34" charset="0"/>
              </a:rPr>
              <a:t>Leads to increase in efficiency of business</a:t>
            </a:r>
          </a:p>
          <a:p>
            <a:pPr algn="just"/>
            <a:r>
              <a:rPr lang="en-US" sz="3600" dirty="0" smtClean="0">
                <a:solidFill>
                  <a:srgbClr val="FFFF00"/>
                </a:solidFill>
                <a:latin typeface="Verdana" pitchFamily="34" charset="0"/>
              </a:rPr>
              <a:t>Profit maximization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283450" cy="758825"/>
          </a:xfrm>
        </p:spPr>
        <p:txBody>
          <a:bodyPr/>
          <a:lstStyle/>
          <a:p>
            <a:r>
              <a:rPr lang="en-US" b="1" dirty="0" smtClean="0">
                <a:latin typeface="Verdana" pitchFamily="34" charset="0"/>
              </a:rPr>
              <a:t>Streams of Accounting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Verdana" pitchFamily="34" charset="0"/>
              </a:rPr>
              <a:t>Financial Accounting, Cost Accounting and Management Accounting</a:t>
            </a:r>
          </a:p>
          <a:p>
            <a:pPr algn="just"/>
            <a:r>
              <a:rPr lang="en-US" sz="3600" dirty="0" smtClean="0">
                <a:latin typeface="Verdana" pitchFamily="34" charset="0"/>
              </a:rPr>
              <a:t>Let us understand the similarities and difference in these three streams of accounting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" y="423863"/>
            <a:ext cx="5916613" cy="758825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</a:rPr>
              <a:t>Financial Accounting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/>
            <a:r>
              <a:rPr lang="en-US" sz="3600" dirty="0" smtClean="0">
                <a:latin typeface="Verdana" pitchFamily="34" charset="0"/>
              </a:rPr>
              <a:t>Recording of Financial Transactions</a:t>
            </a:r>
          </a:p>
          <a:p>
            <a:pPr marL="514350" indent="-514350"/>
            <a:r>
              <a:rPr lang="en-US" sz="3600" dirty="0" smtClean="0">
                <a:latin typeface="Verdana" pitchFamily="34" charset="0"/>
              </a:rPr>
              <a:t>Reporting of Financial Results</a:t>
            </a:r>
          </a:p>
          <a:p>
            <a:pPr marL="514350" indent="-514350"/>
            <a:r>
              <a:rPr lang="en-US" sz="3600" dirty="0" smtClean="0">
                <a:latin typeface="Verdana" pitchFamily="34" charset="0"/>
              </a:rPr>
              <a:t>Preparation of Financial Statements</a:t>
            </a:r>
          </a:p>
          <a:p>
            <a:pPr marL="514350" indent="-514350"/>
            <a:r>
              <a:rPr lang="en-US" sz="3600" dirty="0" smtClean="0">
                <a:latin typeface="Verdana" pitchFamily="34" charset="0"/>
              </a:rPr>
              <a:t>Targeted to External Users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4706937" cy="758825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</a:rPr>
              <a:t>Cost Accounting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/>
            <a:r>
              <a:rPr lang="en-US" sz="3600" dirty="0" smtClean="0">
                <a:latin typeface="Verdana" pitchFamily="34" charset="0"/>
              </a:rPr>
              <a:t>Recording of  Costs</a:t>
            </a:r>
          </a:p>
          <a:p>
            <a:pPr marL="514350" indent="-514350"/>
            <a:r>
              <a:rPr lang="en-US" sz="3600" dirty="0" smtClean="0">
                <a:latin typeface="Verdana" pitchFamily="34" charset="0"/>
              </a:rPr>
              <a:t>Analysis of Costs</a:t>
            </a:r>
          </a:p>
          <a:p>
            <a:pPr marL="514350" indent="-514350"/>
            <a:r>
              <a:rPr lang="en-US" sz="3600" dirty="0" smtClean="0">
                <a:latin typeface="Verdana" pitchFamily="34" charset="0"/>
              </a:rPr>
              <a:t>Preparation of  Cost Statements</a:t>
            </a:r>
          </a:p>
          <a:p>
            <a:pPr marL="514350" indent="-514350"/>
            <a:r>
              <a:rPr lang="en-US" sz="3600" dirty="0" smtClean="0">
                <a:latin typeface="Verdana" pitchFamily="34" charset="0"/>
              </a:rPr>
              <a:t>Targeted to Internal Users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7092950" cy="758825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</a:rPr>
              <a:t>Management Accounting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/>
            <a:r>
              <a:rPr lang="en-US" sz="3600" dirty="0" smtClean="0">
                <a:latin typeface="Verdana" pitchFamily="34" charset="0"/>
              </a:rPr>
              <a:t>Recording of  Financial &amp; other data</a:t>
            </a:r>
          </a:p>
          <a:p>
            <a:pPr marL="514350" indent="-514350"/>
            <a:r>
              <a:rPr lang="en-US" sz="3600" dirty="0" smtClean="0">
                <a:latin typeface="Verdana" pitchFamily="34" charset="0"/>
              </a:rPr>
              <a:t>Analysis of Financial and other information</a:t>
            </a:r>
          </a:p>
          <a:p>
            <a:pPr marL="514350" indent="-514350"/>
            <a:r>
              <a:rPr lang="en-US" sz="3600" dirty="0" smtClean="0">
                <a:latin typeface="Verdana" pitchFamily="34" charset="0"/>
              </a:rPr>
              <a:t>Preparation of  Statements for Managerial Decisions</a:t>
            </a:r>
          </a:p>
          <a:p>
            <a:pPr marL="514350" indent="-514350">
              <a:buFont typeface="Monotype Sorts" pitchFamily="2" charset="2"/>
              <a:buNone/>
            </a:pPr>
            <a:r>
              <a:rPr lang="en-US" sz="3600" dirty="0" smtClean="0">
                <a:latin typeface="Verdana" pitchFamily="34" charset="0"/>
              </a:rPr>
              <a:t>	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04813"/>
            <a:ext cx="7092950" cy="758825"/>
          </a:xfrm>
        </p:spPr>
        <p:txBody>
          <a:bodyPr/>
          <a:lstStyle/>
          <a:p>
            <a:r>
              <a:rPr lang="en-US" smtClean="0">
                <a:latin typeface="Verdana" pitchFamily="34" charset="0"/>
              </a:rPr>
              <a:t>Management Accounting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algn="just"/>
            <a:r>
              <a:rPr lang="en-US" sz="3600" dirty="0" smtClean="0">
                <a:latin typeface="Verdana" pitchFamily="34" charset="0"/>
              </a:rPr>
              <a:t>Targeted to Internal Users -  All levels of  Management</a:t>
            </a:r>
          </a:p>
          <a:p>
            <a:pPr marL="514350" indent="-514350" algn="just"/>
            <a:r>
              <a:rPr lang="en-US" sz="3600" dirty="0" smtClean="0">
                <a:latin typeface="Verdana" pitchFamily="34" charset="0"/>
              </a:rPr>
              <a:t>This is a broader concept encompasses Financial and Cost Accounting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85725"/>
            <a:ext cx="8569325" cy="1428750"/>
          </a:xfrm>
        </p:spPr>
        <p:txBody>
          <a:bodyPr wrap="square"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Meaning of  Management Accounting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683125"/>
          </a:xfrm>
        </p:spPr>
        <p:txBody>
          <a:bodyPr/>
          <a:lstStyle/>
          <a:p>
            <a:pPr algn="just"/>
            <a:r>
              <a:rPr lang="en-US" sz="3600" dirty="0" smtClean="0">
                <a:solidFill>
                  <a:srgbClr val="FFFF00"/>
                </a:solidFill>
                <a:latin typeface="Verdana" pitchFamily="34" charset="0"/>
              </a:rPr>
              <a:t>Any form of accounting which enables a business to be conducted more efficiently can be regarded as Management Accounting. (Institute of Chartered Accountants of India- ICAI)</a:t>
            </a:r>
          </a:p>
          <a:p>
            <a:pPr algn="just"/>
            <a:r>
              <a:rPr lang="en-US" sz="3600" dirty="0" smtClean="0">
                <a:solidFill>
                  <a:srgbClr val="FFFF00"/>
                </a:solidFill>
                <a:latin typeface="Verdana" pitchFamily="34" charset="0"/>
              </a:rPr>
              <a:t>Management Accounting is the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773238"/>
            <a:ext cx="8518525" cy="4608512"/>
          </a:xfrm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en-US" sz="3400" dirty="0" smtClean="0">
                <a:solidFill>
                  <a:srgbClr val="FFFF00"/>
                </a:solidFill>
                <a:latin typeface="Verdana" pitchFamily="34" charset="0"/>
              </a:rPr>
              <a:t>	application of professional knowledge and skill in the preparation of accounting information in such a way as to assist management in the formation of policies and in the planning and control of operations of undertaking. (International Capital Market Association, London- ICMA)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6456363" cy="758825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</a:rPr>
              <a:t>Financial Management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351838" cy="4114800"/>
          </a:xfrm>
        </p:spPr>
        <p:txBody>
          <a:bodyPr/>
          <a:lstStyle/>
          <a:p>
            <a:pPr algn="just"/>
            <a:r>
              <a:rPr lang="en-US" sz="3600" dirty="0" smtClean="0">
                <a:latin typeface="Verdana" pitchFamily="34" charset="0"/>
              </a:rPr>
              <a:t>Financial Accounting, Managerial Accounting and Financial Management: Relationship</a:t>
            </a:r>
          </a:p>
          <a:p>
            <a:pPr algn="just"/>
            <a:r>
              <a:rPr lang="en-US" sz="3600" dirty="0" smtClean="0">
                <a:latin typeface="Verdana" pitchFamily="34" charset="0"/>
              </a:rPr>
              <a:t>Financial Management deals with raising and utilization of funds</a:t>
            </a:r>
          </a:p>
          <a:p>
            <a:pPr algn="just"/>
            <a:r>
              <a:rPr lang="en-US" sz="3600" dirty="0" smtClean="0">
                <a:latin typeface="Verdana" pitchFamily="34" charset="0"/>
              </a:rPr>
              <a:t>Raising of funds  may include Cost of Capital, Capital Structure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6456363" cy="758825"/>
          </a:xfrm>
        </p:spPr>
        <p:txBody>
          <a:bodyPr/>
          <a:lstStyle/>
          <a:p>
            <a:r>
              <a:rPr lang="en-US" smtClean="0">
                <a:latin typeface="Verdana" pitchFamily="34" charset="0"/>
              </a:rPr>
              <a:t>Financial Management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207375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3600" dirty="0" smtClean="0">
                <a:latin typeface="Verdana" pitchFamily="34" charset="0"/>
              </a:rPr>
              <a:t>	decisions, Capital Markets, IPOs and so on</a:t>
            </a:r>
          </a:p>
          <a:p>
            <a:pPr algn="just">
              <a:lnSpc>
                <a:spcPct val="90000"/>
              </a:lnSpc>
            </a:pPr>
            <a:r>
              <a:rPr lang="en-US" sz="3600" dirty="0" smtClean="0">
                <a:latin typeface="Verdana" pitchFamily="34" charset="0"/>
              </a:rPr>
              <a:t>Financial Management deals with raising and utilization of funds</a:t>
            </a:r>
          </a:p>
          <a:p>
            <a:pPr algn="just">
              <a:lnSpc>
                <a:spcPct val="90000"/>
              </a:lnSpc>
            </a:pPr>
            <a:r>
              <a:rPr lang="en-US" sz="3600" dirty="0" smtClean="0">
                <a:latin typeface="Verdana" pitchFamily="34" charset="0"/>
              </a:rPr>
              <a:t>Utilization of funds  may include Capital Budgeting, Portfolio Management, Working Capital Management and so on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3925" y="420688"/>
            <a:ext cx="4752975" cy="758825"/>
          </a:xfrm>
        </p:spPr>
        <p:txBody>
          <a:bodyPr/>
          <a:lstStyle/>
          <a:p>
            <a:r>
              <a:rPr lang="en-US" sz="3600" smtClean="0"/>
              <a:t>Dr. Varadraj Bapat</a:t>
            </a:r>
            <a:r>
              <a:rPr lang="en-US" smtClean="0"/>
              <a:t>	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Chartered Accountant	</a:t>
            </a:r>
          </a:p>
          <a:p>
            <a:r>
              <a:rPr lang="en-US" dirty="0" smtClean="0"/>
              <a:t>Cost Accountant</a:t>
            </a:r>
          </a:p>
          <a:p>
            <a:r>
              <a:rPr lang="en-US" dirty="0" smtClean="0"/>
              <a:t>Ph.D., IIT B, Powai, Mumbai</a:t>
            </a:r>
          </a:p>
          <a:p>
            <a:pPr>
              <a:buFont typeface="Monotype Sorts" pitchFamily="2" charset="2"/>
              <a:buNone/>
            </a:pPr>
            <a:endParaRPr lang="en-US" dirty="0" smtClean="0"/>
          </a:p>
          <a:p>
            <a:pPr>
              <a:buFont typeface="Monotype Sorts" pitchFamily="2" charset="2"/>
              <a:buNone/>
            </a:pPr>
            <a:r>
              <a:rPr lang="en-US" dirty="0" smtClean="0"/>
              <a:t>Contact Information: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varadraj@som.iitb.ac.in</a:t>
            </a:r>
          </a:p>
          <a:p>
            <a:pPr>
              <a:buFont typeface="Monotype Sorts" pitchFamily="2" charset="2"/>
              <a:buNone/>
            </a:pPr>
            <a:endParaRPr lang="en-US" sz="3000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  <a:noFill/>
          <a:ln/>
        </p:spPr>
        <p:txBody>
          <a:bodyPr wrap="square"/>
          <a:lstStyle/>
          <a:p>
            <a:r>
              <a:rPr lang="en-US" b="1" dirty="0" smtClean="0">
                <a:solidFill>
                  <a:srgbClr val="FFFF00"/>
                </a:solidFill>
                <a:latin typeface="Verdana" pitchFamily="34" charset="0"/>
              </a:rPr>
              <a:t>Managerial V/s Financial Accounting</a:t>
            </a:r>
          </a:p>
        </p:txBody>
      </p:sp>
      <p:sp>
        <p:nvSpPr>
          <p:cNvPr id="79882" name="Line 10"/>
          <p:cNvSpPr>
            <a:spLocks noChangeShapeType="1"/>
          </p:cNvSpPr>
          <p:nvPr/>
        </p:nvSpPr>
        <p:spPr bwMode="auto">
          <a:xfrm flipH="1">
            <a:off x="1524000" y="2438400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3" name="Line 11"/>
          <p:cNvSpPr>
            <a:spLocks noChangeShapeType="1"/>
          </p:cNvSpPr>
          <p:nvPr/>
        </p:nvSpPr>
        <p:spPr bwMode="auto">
          <a:xfrm>
            <a:off x="1524000" y="24384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4" name="Line 12"/>
          <p:cNvSpPr>
            <a:spLocks noChangeShapeType="1"/>
          </p:cNvSpPr>
          <p:nvPr/>
        </p:nvSpPr>
        <p:spPr bwMode="auto">
          <a:xfrm flipH="1">
            <a:off x="7162800" y="2438400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7467600" y="24384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6" name="Rectangle 14"/>
          <p:cNvSpPr>
            <a:spLocks noChangeArrowheads="1"/>
          </p:cNvSpPr>
          <p:nvPr/>
        </p:nvSpPr>
        <p:spPr bwMode="auto">
          <a:xfrm>
            <a:off x="1835150" y="1773238"/>
            <a:ext cx="5321300" cy="1282700"/>
          </a:xfrm>
          <a:prstGeom prst="rect">
            <a:avLst/>
          </a:prstGeom>
          <a:solidFill>
            <a:srgbClr val="9933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71842" dir="2700000" algn="ctr" rotWithShape="0">
              <a:srgbClr val="000000"/>
            </a:outerShdw>
          </a:effectLst>
        </p:spPr>
        <p:txBody>
          <a:bodyPr wrap="none" lIns="90488" tIns="44450" rIns="90488" bIns="44450" anchor="ctr"/>
          <a:lstStyle/>
          <a:p>
            <a:pPr algn="ctr">
              <a:spcBef>
                <a:spcPct val="0"/>
              </a:spcBef>
            </a:pPr>
            <a:r>
              <a:rPr lang="en-US" sz="2800" b="1" dirty="0">
                <a:solidFill>
                  <a:schemeClr val="tx2"/>
                </a:solidFill>
                <a:latin typeface="Verdana" pitchFamily="34" charset="0"/>
              </a:rPr>
              <a:t>Accounting System</a:t>
            </a:r>
          </a:p>
          <a:p>
            <a:pPr algn="ctr">
              <a:spcBef>
                <a:spcPct val="0"/>
              </a:spcBef>
            </a:pPr>
            <a:r>
              <a:rPr lang="en-US" sz="2800" b="1" dirty="0">
                <a:latin typeface="Verdana" pitchFamily="34" charset="0"/>
              </a:rPr>
              <a:t>(accumulates all </a:t>
            </a:r>
          </a:p>
          <a:p>
            <a:pPr algn="ctr">
              <a:spcBef>
                <a:spcPct val="0"/>
              </a:spcBef>
            </a:pPr>
            <a:r>
              <a:rPr lang="en-US" sz="2800" b="1" dirty="0">
                <a:latin typeface="Verdana" pitchFamily="34" charset="0"/>
              </a:rPr>
              <a:t>accounting data)</a:t>
            </a:r>
          </a:p>
        </p:txBody>
      </p:sp>
      <p:sp>
        <p:nvSpPr>
          <p:cNvPr id="79904" name="Rectangle 32"/>
          <p:cNvSpPr>
            <a:spLocks noChangeArrowheads="1"/>
          </p:cNvSpPr>
          <p:nvPr/>
        </p:nvSpPr>
        <p:spPr bwMode="auto">
          <a:xfrm>
            <a:off x="179388" y="3429000"/>
            <a:ext cx="4192587" cy="199072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71842" dir="2700000" algn="ctr" rotWithShape="0">
              <a:srgbClr val="000000"/>
            </a:outerShdw>
          </a:effectLst>
        </p:spPr>
        <p:txBody>
          <a:bodyPr wrap="none" lIns="90488" tIns="44450" rIns="90488" bIns="44450" anchor="ctr"/>
          <a:lstStyle/>
          <a:p>
            <a:pPr algn="ctr">
              <a:spcBef>
                <a:spcPct val="0"/>
              </a:spcBef>
            </a:pPr>
            <a:r>
              <a:rPr lang="en-US" sz="2600" b="1" dirty="0">
                <a:solidFill>
                  <a:srgbClr val="F91C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Managerial Accounting</a:t>
            </a:r>
          </a:p>
          <a:p>
            <a:pPr algn="ctr">
              <a:spcBef>
                <a:spcPct val="0"/>
              </a:spcBef>
            </a:pP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Information for decision</a:t>
            </a:r>
          </a:p>
          <a:p>
            <a:pPr algn="ctr">
              <a:spcBef>
                <a:spcPct val="0"/>
              </a:spcBef>
            </a:pP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making, and control</a:t>
            </a:r>
          </a:p>
          <a:p>
            <a:pPr algn="ctr">
              <a:spcBef>
                <a:spcPct val="0"/>
              </a:spcBef>
            </a:pP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of an organization’s</a:t>
            </a:r>
          </a:p>
          <a:p>
            <a:pPr algn="ctr">
              <a:spcBef>
                <a:spcPct val="0"/>
              </a:spcBef>
            </a:pP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operations.</a:t>
            </a:r>
          </a:p>
        </p:txBody>
      </p:sp>
      <p:graphicFrame>
        <p:nvGraphicFramePr>
          <p:cNvPr id="79905" name="Object 33"/>
          <p:cNvGraphicFramePr>
            <a:graphicFrameLocks/>
          </p:cNvGraphicFramePr>
          <p:nvPr/>
        </p:nvGraphicFramePr>
        <p:xfrm>
          <a:off x="179388" y="5516563"/>
          <a:ext cx="1905000" cy="925512"/>
        </p:xfrm>
        <a:graphic>
          <a:graphicData uri="http://schemas.openxmlformats.org/presentationml/2006/ole">
            <p:oleObj spid="_x0000_s79905" name="Clip" r:id="rId4" imgW="5371920" imgH="2619360" progId="">
              <p:embed/>
            </p:oleObj>
          </a:graphicData>
        </a:graphic>
      </p:graphicFrame>
      <p:sp>
        <p:nvSpPr>
          <p:cNvPr id="79906" name="Rectangle 34"/>
          <p:cNvSpPr>
            <a:spLocks noChangeArrowheads="1"/>
          </p:cNvSpPr>
          <p:nvPr/>
        </p:nvSpPr>
        <p:spPr bwMode="auto">
          <a:xfrm>
            <a:off x="2268538" y="5589588"/>
            <a:ext cx="1281112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Internal</a:t>
            </a:r>
          </a:p>
          <a:p>
            <a:pPr algn="ctr">
              <a:spcBef>
                <a:spcPct val="0"/>
              </a:spcBef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Users</a:t>
            </a:r>
          </a:p>
        </p:txBody>
      </p:sp>
      <p:sp>
        <p:nvSpPr>
          <p:cNvPr id="79909" name="Rectangle 37"/>
          <p:cNvSpPr>
            <a:spLocks noChangeArrowheads="1"/>
          </p:cNvSpPr>
          <p:nvPr/>
        </p:nvSpPr>
        <p:spPr bwMode="auto">
          <a:xfrm>
            <a:off x="7308850" y="5589588"/>
            <a:ext cx="16097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>
                <a:latin typeface="Verdana" pitchFamily="34" charset="0"/>
              </a:rPr>
              <a:t>External</a:t>
            </a:r>
          </a:p>
          <a:p>
            <a:pPr algn="ctr">
              <a:spcBef>
                <a:spcPct val="0"/>
              </a:spcBef>
            </a:pPr>
            <a:r>
              <a:rPr lang="en-US" sz="2400" b="1">
                <a:latin typeface="Verdana" pitchFamily="34" charset="0"/>
              </a:rPr>
              <a:t>Users</a:t>
            </a:r>
          </a:p>
        </p:txBody>
      </p:sp>
      <p:sp>
        <p:nvSpPr>
          <p:cNvPr id="79910" name="Rectangle 38"/>
          <p:cNvSpPr>
            <a:spLocks noChangeArrowheads="1"/>
          </p:cNvSpPr>
          <p:nvPr/>
        </p:nvSpPr>
        <p:spPr bwMode="auto">
          <a:xfrm>
            <a:off x="4787900" y="3429000"/>
            <a:ext cx="4049713" cy="199072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71842" dir="2700000" algn="ctr" rotWithShape="0">
              <a:srgbClr val="000000"/>
            </a:outerShdw>
          </a:effectLst>
        </p:spPr>
        <p:txBody>
          <a:bodyPr wrap="none" lIns="90488" tIns="44450" rIns="90488" bIns="44450" anchor="ctr"/>
          <a:lstStyle/>
          <a:p>
            <a:pPr algn="ctr">
              <a:spcBef>
                <a:spcPct val="0"/>
              </a:spcBef>
            </a:pPr>
            <a:r>
              <a:rPr lang="en-US" sz="2600" b="1" dirty="0">
                <a:solidFill>
                  <a:srgbClr val="F91C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Financial Accounting</a:t>
            </a:r>
          </a:p>
          <a:p>
            <a:pPr algn="ctr">
              <a:spcBef>
                <a:spcPct val="0"/>
              </a:spcBef>
            </a:pP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Published financial</a:t>
            </a:r>
          </a:p>
          <a:p>
            <a:pPr algn="ctr">
              <a:spcBef>
                <a:spcPct val="0"/>
              </a:spcBef>
            </a:pP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statements and other</a:t>
            </a:r>
          </a:p>
          <a:p>
            <a:pPr algn="ctr">
              <a:spcBef>
                <a:spcPct val="0"/>
              </a:spcBef>
            </a:pP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financial reports.</a:t>
            </a:r>
          </a:p>
          <a:p>
            <a:pPr algn="ctr" eaLnBrk="1">
              <a:spcBef>
                <a:spcPct val="0"/>
              </a:spcBef>
            </a:pPr>
            <a:endParaRPr lang="en-US" sz="2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79911" name="Object 39"/>
          <p:cNvGraphicFramePr>
            <a:graphicFrameLocks/>
          </p:cNvGraphicFramePr>
          <p:nvPr/>
        </p:nvGraphicFramePr>
        <p:xfrm>
          <a:off x="4932363" y="5516563"/>
          <a:ext cx="1974850" cy="1062037"/>
        </p:xfrm>
        <a:graphic>
          <a:graphicData uri="http://schemas.openxmlformats.org/presentationml/2006/ole">
            <p:oleObj spid="_x0000_s79911" name="Clip" r:id="rId5" imgW="4052880" imgH="2536560" progId="">
              <p:embed/>
            </p:oleObj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99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9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9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799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799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79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9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799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79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79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799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799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79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79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799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799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79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79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799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799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79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79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04" grpId="0" animBg="1"/>
      <p:bldP spid="79906" grpId="0"/>
      <p:bldP spid="79909" grpId="0"/>
      <p:bldP spid="799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7816850" cy="758825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</a:rPr>
              <a:t>Complexity of </a:t>
            </a:r>
            <a:r>
              <a:rPr lang="en-US" dirty="0" err="1" smtClean="0">
                <a:latin typeface="Verdana" pitchFamily="34" charset="0"/>
              </a:rPr>
              <a:t>Organisation</a:t>
            </a:r>
            <a:endParaRPr lang="en-US" dirty="0" smtClean="0">
              <a:latin typeface="Verdana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1200"/>
            <a:ext cx="8064500" cy="4114800"/>
          </a:xfrm>
        </p:spPr>
        <p:txBody>
          <a:bodyPr/>
          <a:lstStyle/>
          <a:p>
            <a:pPr algn="just"/>
            <a:r>
              <a:rPr lang="en-US" sz="3600" dirty="0" smtClean="0">
                <a:latin typeface="Verdana" pitchFamily="34" charset="0"/>
              </a:rPr>
              <a:t>Finance and complexity of </a:t>
            </a:r>
            <a:r>
              <a:rPr lang="en-US" sz="3600" dirty="0" err="1" smtClean="0">
                <a:latin typeface="Verdana" pitchFamily="34" charset="0"/>
              </a:rPr>
              <a:t>organisation</a:t>
            </a:r>
            <a:endParaRPr lang="en-US" sz="3600" dirty="0" smtClean="0">
              <a:latin typeface="Verdana" pitchFamily="34" charset="0"/>
            </a:endParaRPr>
          </a:p>
          <a:p>
            <a:pPr algn="just"/>
            <a:r>
              <a:rPr lang="en-US" sz="3600" dirty="0" smtClean="0">
                <a:latin typeface="Verdana" pitchFamily="34" charset="0"/>
              </a:rPr>
              <a:t>As the organizations grow, they become complex</a:t>
            </a:r>
          </a:p>
          <a:p>
            <a:pPr algn="just"/>
            <a:r>
              <a:rPr lang="en-US" sz="3600" dirty="0" smtClean="0">
                <a:latin typeface="Verdana" pitchFamily="34" charset="0"/>
              </a:rPr>
              <a:t>Ownership and Management are separated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33375"/>
            <a:ext cx="8732838" cy="758825"/>
          </a:xfrm>
        </p:spPr>
        <p:txBody>
          <a:bodyPr/>
          <a:lstStyle/>
          <a:p>
            <a:pPr algn="just"/>
            <a:r>
              <a:rPr lang="en-US" b="1" smtClean="0">
                <a:latin typeface="Verdana" pitchFamily="34" charset="0"/>
              </a:rPr>
              <a:t>Complexity of Organisation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981200"/>
            <a:ext cx="8424863" cy="4114800"/>
          </a:xfrm>
        </p:spPr>
        <p:txBody>
          <a:bodyPr/>
          <a:lstStyle/>
          <a:p>
            <a:pPr algn="just"/>
            <a:r>
              <a:rPr lang="en-US" sz="3600" dirty="0" smtClean="0">
                <a:latin typeface="Verdana" pitchFamily="34" charset="0"/>
              </a:rPr>
              <a:t>Ownership is widespread</a:t>
            </a:r>
          </a:p>
          <a:p>
            <a:pPr algn="just"/>
            <a:r>
              <a:rPr lang="en-US" sz="3600" dirty="0" smtClean="0">
                <a:latin typeface="Verdana" pitchFamily="34" charset="0"/>
              </a:rPr>
              <a:t>This increases the importance of Finance function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5084762" cy="758825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</a:rPr>
              <a:t>About this course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>
                <a:latin typeface="Verdana" pitchFamily="34" charset="0"/>
              </a:rPr>
              <a:t>Managerial Accounting Course</a:t>
            </a:r>
          </a:p>
          <a:p>
            <a:r>
              <a:rPr lang="en-US" sz="3600" dirty="0" smtClean="0">
                <a:latin typeface="Verdana" pitchFamily="34" charset="0"/>
              </a:rPr>
              <a:t>The course will cover Financial Accounting, Cost Accounting and Management Accounting</a:t>
            </a:r>
          </a:p>
          <a:p>
            <a:r>
              <a:rPr lang="en-US" sz="3600" dirty="0" smtClean="0">
                <a:latin typeface="Verdana" pitchFamily="34" charset="0"/>
              </a:rPr>
              <a:t>Financial Management is dealt in a different course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title"/>
          </p:nvPr>
        </p:nvSpPr>
        <p:spPr>
          <a:xfrm>
            <a:off x="290513" y="420688"/>
            <a:ext cx="6062662" cy="758825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</a:rPr>
              <a:t>Financial Statements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>
                <a:latin typeface="Verdana" pitchFamily="34" charset="0"/>
              </a:rPr>
              <a:t>What are they?</a:t>
            </a:r>
          </a:p>
          <a:p>
            <a:r>
              <a:rPr lang="en-US" sz="3600" dirty="0" smtClean="0">
                <a:latin typeface="Verdana" pitchFamily="34" charset="0"/>
              </a:rPr>
              <a:t>Which are important Financial Statements?</a:t>
            </a:r>
          </a:p>
          <a:p>
            <a:r>
              <a:rPr lang="en-US" sz="3600" dirty="0" smtClean="0">
                <a:latin typeface="Verdana" pitchFamily="34" charset="0"/>
              </a:rPr>
              <a:t>What purposes do they serve?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354888" cy="758825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</a:rPr>
              <a:t>Company or </a:t>
            </a:r>
            <a:r>
              <a:rPr lang="en-US" dirty="0" err="1" smtClean="0">
                <a:latin typeface="Verdana" pitchFamily="34" charset="0"/>
              </a:rPr>
              <a:t>Organisation</a:t>
            </a:r>
            <a:endParaRPr lang="en-US" dirty="0" smtClean="0">
              <a:latin typeface="Verdana" pitchFamily="34" charset="0"/>
            </a:endParaRPr>
          </a:p>
        </p:txBody>
      </p:sp>
      <p:sp>
        <p:nvSpPr>
          <p:cNvPr id="610309" name="Line 5"/>
          <p:cNvSpPr>
            <a:spLocks noChangeShapeType="1"/>
          </p:cNvSpPr>
          <p:nvPr/>
        </p:nvSpPr>
        <p:spPr bwMode="auto">
          <a:xfrm>
            <a:off x="4427538" y="1557338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0311" name="AutoShape 7"/>
          <p:cNvSpPr>
            <a:spLocks noChangeArrowheads="1"/>
          </p:cNvSpPr>
          <p:nvPr/>
        </p:nvSpPr>
        <p:spPr bwMode="auto">
          <a:xfrm>
            <a:off x="4191000" y="28194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12" name="AutoShape 8"/>
          <p:cNvSpPr>
            <a:spLocks noChangeArrowheads="1"/>
          </p:cNvSpPr>
          <p:nvPr/>
        </p:nvSpPr>
        <p:spPr bwMode="auto">
          <a:xfrm rot="2112812">
            <a:off x="6858000" y="4953000"/>
            <a:ext cx="533400" cy="609600"/>
          </a:xfrm>
          <a:prstGeom prst="down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0313" name="AutoShape 9"/>
          <p:cNvSpPr>
            <a:spLocks noChangeArrowheads="1"/>
          </p:cNvSpPr>
          <p:nvPr/>
        </p:nvSpPr>
        <p:spPr bwMode="auto">
          <a:xfrm rot="8223206">
            <a:off x="1752600" y="4953000"/>
            <a:ext cx="533400" cy="609600"/>
          </a:xfrm>
          <a:prstGeom prst="down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0310" name="Text Box 6"/>
          <p:cNvSpPr txBox="1">
            <a:spLocks noChangeArrowheads="1"/>
          </p:cNvSpPr>
          <p:nvPr/>
        </p:nvSpPr>
        <p:spPr bwMode="auto">
          <a:xfrm>
            <a:off x="2700338" y="4652963"/>
            <a:ext cx="3276600" cy="1190625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chemeClr val="bg2"/>
                </a:solidFill>
                <a:latin typeface="Tahoma" pitchFamily="34" charset="0"/>
              </a:rPr>
              <a:t>These two are always equal</a:t>
            </a:r>
          </a:p>
        </p:txBody>
      </p:sp>
      <p:sp>
        <p:nvSpPr>
          <p:cNvPr id="610308" name="Text Box 4"/>
          <p:cNvSpPr txBox="1">
            <a:spLocks noChangeArrowheads="1"/>
          </p:cNvSpPr>
          <p:nvPr/>
        </p:nvSpPr>
        <p:spPr bwMode="auto">
          <a:xfrm>
            <a:off x="5003800" y="2565400"/>
            <a:ext cx="3505200" cy="17399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chemeClr val="bg2"/>
                </a:solidFill>
                <a:latin typeface="Tahoma" pitchFamily="34" charset="0"/>
              </a:rPr>
              <a:t>RESOURCES FOR   BUSINESS</a:t>
            </a:r>
          </a:p>
        </p:txBody>
      </p:sp>
      <p:sp>
        <p:nvSpPr>
          <p:cNvPr id="610307" name="Text Box 3"/>
          <p:cNvSpPr txBox="1">
            <a:spLocks noChangeArrowheads="1"/>
          </p:cNvSpPr>
          <p:nvPr/>
        </p:nvSpPr>
        <p:spPr bwMode="auto">
          <a:xfrm>
            <a:off x="684213" y="2492375"/>
            <a:ext cx="3276600" cy="17399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chemeClr val="bg2"/>
                </a:solidFill>
                <a:latin typeface="Tahoma" pitchFamily="34" charset="0"/>
              </a:rPr>
              <a:t>PROVIDERS OF           MONEY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0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0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0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0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0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0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610310" grpId="0" animBg="1"/>
      <p:bldP spid="610308" grpId="0" animBg="1"/>
      <p:bldP spid="61030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23850" y="549275"/>
            <a:ext cx="7743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>
                <a:latin typeface="Verdana" pitchFamily="34" charset="0"/>
              </a:rPr>
              <a:t>The Basic Business Model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916238" y="2133600"/>
            <a:ext cx="5462587" cy="2855913"/>
            <a:chOff x="1824" y="1248"/>
            <a:chExt cx="2415" cy="1408"/>
          </a:xfrm>
        </p:grpSpPr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1872" y="1248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1824" y="1968"/>
              <a:ext cx="86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800">
                  <a:latin typeface="Verdana" pitchFamily="34" charset="0"/>
                </a:rPr>
                <a:t>Billing</a:t>
              </a: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2160" y="1344"/>
              <a:ext cx="1392" cy="12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Verdana" pitchFamily="34" charset="0"/>
              </a:endParaRPr>
            </a:p>
          </p:txBody>
        </p:sp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>
              <a:off x="2304" y="1440"/>
              <a:ext cx="1152" cy="10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Verdana" pitchFamily="34" charset="0"/>
              </a:endParaRPr>
            </a:p>
          </p:txBody>
        </p:sp>
        <p:sp>
          <p:nvSpPr>
            <p:cNvPr id="22540" name="AutoShape 12"/>
            <p:cNvSpPr>
              <a:spLocks noChangeArrowheads="1"/>
            </p:cNvSpPr>
            <p:nvPr/>
          </p:nvSpPr>
          <p:spPr bwMode="auto">
            <a:xfrm rot="6540820">
              <a:off x="3336" y="2136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>
                <a:latin typeface="Verdana" pitchFamily="34" charset="0"/>
              </a:endParaRPr>
            </a:p>
          </p:txBody>
        </p:sp>
        <p:sp>
          <p:nvSpPr>
            <p:cNvPr id="22541" name="AutoShape 13"/>
            <p:cNvSpPr>
              <a:spLocks noChangeArrowheads="1"/>
            </p:cNvSpPr>
            <p:nvPr/>
          </p:nvSpPr>
          <p:spPr bwMode="auto">
            <a:xfrm rot="3137186">
              <a:off x="3240" y="1608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>
                <a:latin typeface="Verdana" pitchFamily="34" charset="0"/>
              </a:endParaRPr>
            </a:p>
          </p:txBody>
        </p:sp>
        <p:sp>
          <p:nvSpPr>
            <p:cNvPr id="22542" name="AutoShape 14"/>
            <p:cNvSpPr>
              <a:spLocks noChangeArrowheads="1"/>
            </p:cNvSpPr>
            <p:nvPr/>
          </p:nvSpPr>
          <p:spPr bwMode="auto">
            <a:xfrm rot="-3421506">
              <a:off x="2232" y="1752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Verdana" pitchFamily="34" charset="0"/>
              </a:endParaRPr>
            </a:p>
          </p:txBody>
        </p:sp>
        <p:sp>
          <p:nvSpPr>
            <p:cNvPr id="22543" name="AutoShape 15"/>
            <p:cNvSpPr>
              <a:spLocks noChangeArrowheads="1"/>
            </p:cNvSpPr>
            <p:nvPr/>
          </p:nvSpPr>
          <p:spPr bwMode="auto">
            <a:xfrm rot="-2487869">
              <a:off x="2592" y="1440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Verdana" pitchFamily="34" charset="0"/>
              </a:endParaRPr>
            </a:p>
          </p:txBody>
        </p:sp>
        <p:sp>
          <p:nvSpPr>
            <p:cNvPr id="22544" name="AutoShape 16"/>
            <p:cNvSpPr>
              <a:spLocks noChangeArrowheads="1"/>
            </p:cNvSpPr>
            <p:nvPr/>
          </p:nvSpPr>
          <p:spPr bwMode="auto">
            <a:xfrm rot="-8748417">
              <a:off x="2352" y="2256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>
                <a:latin typeface="Verdana" pitchFamily="34" charset="0"/>
              </a:endParaRPr>
            </a:p>
          </p:txBody>
        </p:sp>
        <p:sp>
          <p:nvSpPr>
            <p:cNvPr id="22545" name="AutoShape 17"/>
            <p:cNvSpPr>
              <a:spLocks noChangeArrowheads="1"/>
            </p:cNvSpPr>
            <p:nvPr/>
          </p:nvSpPr>
          <p:spPr bwMode="auto">
            <a:xfrm rot="9587955">
              <a:off x="2928" y="2448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>
                <a:latin typeface="Verdana" pitchFamily="34" charset="0"/>
              </a:endParaRPr>
            </a:p>
          </p:txBody>
        </p:sp>
        <p:sp>
          <p:nvSpPr>
            <p:cNvPr id="22546" name="Text Box 18"/>
            <p:cNvSpPr txBox="1">
              <a:spLocks noChangeArrowheads="1"/>
            </p:cNvSpPr>
            <p:nvPr/>
          </p:nvSpPr>
          <p:spPr bwMode="auto">
            <a:xfrm>
              <a:off x="2784" y="1296"/>
              <a:ext cx="81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800">
                  <a:latin typeface="Verdana" pitchFamily="34" charset="0"/>
                </a:rPr>
                <a:t>Money</a:t>
              </a:r>
            </a:p>
          </p:txBody>
        </p:sp>
        <p:sp>
          <p:nvSpPr>
            <p:cNvPr id="22547" name="Text Box 19"/>
            <p:cNvSpPr txBox="1">
              <a:spLocks noChangeArrowheads="1"/>
            </p:cNvSpPr>
            <p:nvPr/>
          </p:nvSpPr>
          <p:spPr bwMode="auto">
            <a:xfrm>
              <a:off x="3312" y="1776"/>
              <a:ext cx="927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300">
                  <a:latin typeface="Verdana" pitchFamily="34" charset="0"/>
                </a:rPr>
                <a:t>Procurement</a:t>
              </a:r>
            </a:p>
          </p:txBody>
        </p:sp>
        <p:sp>
          <p:nvSpPr>
            <p:cNvPr id="22548" name="Text Box 20"/>
            <p:cNvSpPr txBox="1">
              <a:spLocks noChangeArrowheads="1"/>
            </p:cNvSpPr>
            <p:nvPr/>
          </p:nvSpPr>
          <p:spPr bwMode="auto">
            <a:xfrm>
              <a:off x="3168" y="2304"/>
              <a:ext cx="1040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500">
                  <a:latin typeface="Verdana" pitchFamily="34" charset="0"/>
                </a:rPr>
                <a:t>Consumption</a:t>
              </a:r>
            </a:p>
          </p:txBody>
        </p:sp>
        <p:sp>
          <p:nvSpPr>
            <p:cNvPr id="22549" name="Text Box 21"/>
            <p:cNvSpPr txBox="1">
              <a:spLocks noChangeArrowheads="1"/>
            </p:cNvSpPr>
            <p:nvPr/>
          </p:nvSpPr>
          <p:spPr bwMode="auto">
            <a:xfrm>
              <a:off x="2112" y="2400"/>
              <a:ext cx="7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700">
                  <a:latin typeface="Verdana" pitchFamily="34" charset="0"/>
                </a:rPr>
                <a:t>Deliv</a:t>
              </a:r>
              <a:r>
                <a:rPr lang="en-US" sz="2800">
                  <a:latin typeface="Verdana" pitchFamily="34" charset="0"/>
                </a:rPr>
                <a:t>ery</a:t>
              </a:r>
            </a:p>
          </p:txBody>
        </p:sp>
        <p:sp>
          <p:nvSpPr>
            <p:cNvPr id="22550" name="Text Box 22"/>
            <p:cNvSpPr txBox="1">
              <a:spLocks noChangeArrowheads="1"/>
            </p:cNvSpPr>
            <p:nvPr/>
          </p:nvSpPr>
          <p:spPr bwMode="auto">
            <a:xfrm>
              <a:off x="1839" y="1488"/>
              <a:ext cx="897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800">
                  <a:latin typeface="Verdana" pitchFamily="34" charset="0"/>
                </a:rPr>
                <a:t>Collection</a:t>
              </a:r>
            </a:p>
          </p:txBody>
        </p:sp>
      </p:grpSp>
      <p:sp>
        <p:nvSpPr>
          <p:cNvPr id="611332" name="Text Box 4"/>
          <p:cNvSpPr txBox="1">
            <a:spLocks noChangeArrowheads="1"/>
          </p:cNvSpPr>
          <p:nvPr/>
        </p:nvSpPr>
        <p:spPr bwMode="auto">
          <a:xfrm>
            <a:off x="468313" y="1916113"/>
            <a:ext cx="2051050" cy="1554162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  <a:latin typeface="Verdana" pitchFamily="34" charset="0"/>
              </a:rPr>
              <a:t>The Money Cycle</a:t>
            </a: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395288" y="3933825"/>
            <a:ext cx="2224087" cy="15541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  <a:latin typeface="Verdana" pitchFamily="34" charset="0"/>
              </a:rPr>
              <a:t>Value Addition Cycle</a:t>
            </a:r>
          </a:p>
        </p:txBody>
      </p:sp>
      <p:sp>
        <p:nvSpPr>
          <p:cNvPr id="611330" name="Text Box 2"/>
          <p:cNvSpPr txBox="1">
            <a:spLocks noChangeArrowheads="1"/>
          </p:cNvSpPr>
          <p:nvPr/>
        </p:nvSpPr>
        <p:spPr bwMode="auto">
          <a:xfrm>
            <a:off x="3348038" y="1628775"/>
            <a:ext cx="3500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Verdana" pitchFamily="34" charset="0"/>
              </a:rPr>
              <a:t>Infrastructure</a:t>
            </a:r>
          </a:p>
        </p:txBody>
      </p:sp>
      <p:sp>
        <p:nvSpPr>
          <p:cNvPr id="611331" name="Text Box 3"/>
          <p:cNvSpPr txBox="1">
            <a:spLocks noChangeArrowheads="1"/>
          </p:cNvSpPr>
          <p:nvPr/>
        </p:nvSpPr>
        <p:spPr bwMode="auto">
          <a:xfrm rot="10800000" flipV="1">
            <a:off x="3851275" y="5229225"/>
            <a:ext cx="2500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Verdana" pitchFamily="34" charset="0"/>
              </a:rPr>
              <a:t>People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1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32" grpId="0" animBg="1"/>
      <p:bldP spid="25" grpId="0" animBg="1"/>
      <p:bldP spid="611330" grpId="0"/>
      <p:bldP spid="61133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72" name="AutoShape 20"/>
          <p:cNvSpPr>
            <a:spLocks/>
          </p:cNvSpPr>
          <p:nvPr/>
        </p:nvSpPr>
        <p:spPr bwMode="auto">
          <a:xfrm>
            <a:off x="7451725" y="2276475"/>
            <a:ext cx="381000" cy="22860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2375" name="AutoShape 23"/>
          <p:cNvSpPr>
            <a:spLocks/>
          </p:cNvSpPr>
          <p:nvPr/>
        </p:nvSpPr>
        <p:spPr bwMode="auto">
          <a:xfrm>
            <a:off x="1571625" y="2286000"/>
            <a:ext cx="457200" cy="22860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2376" name="Text Box 24"/>
          <p:cNvSpPr txBox="1">
            <a:spLocks noChangeArrowheads="1"/>
          </p:cNvSpPr>
          <p:nvPr/>
        </p:nvSpPr>
        <p:spPr bwMode="auto">
          <a:xfrm>
            <a:off x="323850" y="5084763"/>
            <a:ext cx="8534400" cy="1187450"/>
          </a:xfrm>
          <a:prstGeom prst="rect">
            <a:avLst/>
          </a:prstGeom>
          <a:solidFill>
            <a:srgbClr val="CC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2400">
                <a:solidFill>
                  <a:schemeClr val="bg2"/>
                </a:solidFill>
                <a:latin typeface="Arial Black" pitchFamily="34" charset="0"/>
              </a:rPr>
              <a:t>To be profitable, our revenue should be more than our cost ! This would make the organisation stronger, healthy and long-lasting.</a:t>
            </a: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3429000" y="1371600"/>
            <a:ext cx="3500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Infrastructure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79613" y="1916113"/>
            <a:ext cx="5462587" cy="2854325"/>
            <a:chOff x="1824" y="1248"/>
            <a:chExt cx="2415" cy="1408"/>
          </a:xfrm>
        </p:grpSpPr>
        <p:sp>
          <p:nvSpPr>
            <p:cNvPr id="23561" name="Line 8"/>
            <p:cNvSpPr>
              <a:spLocks noChangeShapeType="1"/>
            </p:cNvSpPr>
            <p:nvPr/>
          </p:nvSpPr>
          <p:spPr bwMode="auto">
            <a:xfrm>
              <a:off x="1872" y="1248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" name="Text Box 9"/>
            <p:cNvSpPr txBox="1">
              <a:spLocks noChangeArrowheads="1"/>
            </p:cNvSpPr>
            <p:nvPr/>
          </p:nvSpPr>
          <p:spPr bwMode="auto">
            <a:xfrm>
              <a:off x="1824" y="1968"/>
              <a:ext cx="86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800"/>
                <a:t>Billing</a:t>
              </a:r>
            </a:p>
          </p:txBody>
        </p:sp>
        <p:sp>
          <p:nvSpPr>
            <p:cNvPr id="23563" name="Rectangle 10"/>
            <p:cNvSpPr>
              <a:spLocks noChangeArrowheads="1"/>
            </p:cNvSpPr>
            <p:nvPr/>
          </p:nvSpPr>
          <p:spPr bwMode="auto">
            <a:xfrm>
              <a:off x="2160" y="1344"/>
              <a:ext cx="1392" cy="12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Oval 11"/>
            <p:cNvSpPr>
              <a:spLocks noChangeArrowheads="1"/>
            </p:cNvSpPr>
            <p:nvPr/>
          </p:nvSpPr>
          <p:spPr bwMode="auto">
            <a:xfrm>
              <a:off x="2304" y="1440"/>
              <a:ext cx="1152" cy="10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AutoShape 12"/>
            <p:cNvSpPr>
              <a:spLocks noChangeArrowheads="1"/>
            </p:cNvSpPr>
            <p:nvPr/>
          </p:nvSpPr>
          <p:spPr bwMode="auto">
            <a:xfrm rot="6540820">
              <a:off x="3336" y="2136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23566" name="AutoShape 13"/>
            <p:cNvSpPr>
              <a:spLocks noChangeArrowheads="1"/>
            </p:cNvSpPr>
            <p:nvPr/>
          </p:nvSpPr>
          <p:spPr bwMode="auto">
            <a:xfrm rot="3137186">
              <a:off x="3240" y="1608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23567" name="AutoShape 14"/>
            <p:cNvSpPr>
              <a:spLocks noChangeArrowheads="1"/>
            </p:cNvSpPr>
            <p:nvPr/>
          </p:nvSpPr>
          <p:spPr bwMode="auto">
            <a:xfrm rot="-3421506">
              <a:off x="2232" y="1752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3568" name="AutoShape 15"/>
            <p:cNvSpPr>
              <a:spLocks noChangeArrowheads="1"/>
            </p:cNvSpPr>
            <p:nvPr/>
          </p:nvSpPr>
          <p:spPr bwMode="auto">
            <a:xfrm rot="-2487869">
              <a:off x="2592" y="1440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AutoShape 16"/>
            <p:cNvSpPr>
              <a:spLocks noChangeArrowheads="1"/>
            </p:cNvSpPr>
            <p:nvPr/>
          </p:nvSpPr>
          <p:spPr bwMode="auto">
            <a:xfrm rot="-8748417">
              <a:off x="2352" y="2256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23570" name="AutoShape 17"/>
            <p:cNvSpPr>
              <a:spLocks noChangeArrowheads="1"/>
            </p:cNvSpPr>
            <p:nvPr/>
          </p:nvSpPr>
          <p:spPr bwMode="auto">
            <a:xfrm rot="9587955">
              <a:off x="2928" y="2448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23571" name="Text Box 18"/>
            <p:cNvSpPr txBox="1">
              <a:spLocks noChangeArrowheads="1"/>
            </p:cNvSpPr>
            <p:nvPr/>
          </p:nvSpPr>
          <p:spPr bwMode="auto">
            <a:xfrm>
              <a:off x="2784" y="1296"/>
              <a:ext cx="81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800"/>
                <a:t>Money</a:t>
              </a:r>
            </a:p>
          </p:txBody>
        </p:sp>
        <p:sp>
          <p:nvSpPr>
            <p:cNvPr id="23572" name="Text Box 19"/>
            <p:cNvSpPr txBox="1">
              <a:spLocks noChangeArrowheads="1"/>
            </p:cNvSpPr>
            <p:nvPr/>
          </p:nvSpPr>
          <p:spPr bwMode="auto">
            <a:xfrm>
              <a:off x="3312" y="1776"/>
              <a:ext cx="927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800"/>
                <a:t>Procurement</a:t>
              </a:r>
            </a:p>
          </p:txBody>
        </p:sp>
        <p:sp>
          <p:nvSpPr>
            <p:cNvPr id="23573" name="Text Box 20"/>
            <p:cNvSpPr txBox="1">
              <a:spLocks noChangeArrowheads="1"/>
            </p:cNvSpPr>
            <p:nvPr/>
          </p:nvSpPr>
          <p:spPr bwMode="auto">
            <a:xfrm>
              <a:off x="3168" y="2304"/>
              <a:ext cx="104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800"/>
                <a:t>Consumption</a:t>
              </a:r>
            </a:p>
          </p:txBody>
        </p:sp>
        <p:sp>
          <p:nvSpPr>
            <p:cNvPr id="23574" name="Text Box 21"/>
            <p:cNvSpPr txBox="1">
              <a:spLocks noChangeArrowheads="1"/>
            </p:cNvSpPr>
            <p:nvPr/>
          </p:nvSpPr>
          <p:spPr bwMode="auto">
            <a:xfrm>
              <a:off x="2112" y="2400"/>
              <a:ext cx="7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800"/>
                <a:t>Delivery</a:t>
              </a:r>
            </a:p>
          </p:txBody>
        </p:sp>
        <p:sp>
          <p:nvSpPr>
            <p:cNvPr id="23575" name="Text Box 22"/>
            <p:cNvSpPr txBox="1">
              <a:spLocks noChangeArrowheads="1"/>
            </p:cNvSpPr>
            <p:nvPr/>
          </p:nvSpPr>
          <p:spPr bwMode="auto">
            <a:xfrm>
              <a:off x="1839" y="1488"/>
              <a:ext cx="897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800"/>
                <a:t>Collection</a:t>
              </a:r>
            </a:p>
          </p:txBody>
        </p:sp>
      </p:grpSp>
      <p:sp>
        <p:nvSpPr>
          <p:cNvPr id="612373" name="Text Box 21"/>
          <p:cNvSpPr txBox="1">
            <a:spLocks noChangeArrowheads="1"/>
          </p:cNvSpPr>
          <p:nvPr/>
        </p:nvSpPr>
        <p:spPr bwMode="auto">
          <a:xfrm>
            <a:off x="7524750" y="2492375"/>
            <a:ext cx="1371600" cy="5794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</a:rPr>
              <a:t>Costs</a:t>
            </a:r>
          </a:p>
        </p:txBody>
      </p:sp>
      <p:sp>
        <p:nvSpPr>
          <p:cNvPr id="612374" name="Text Box 22"/>
          <p:cNvSpPr txBox="1">
            <a:spLocks noChangeArrowheads="1"/>
          </p:cNvSpPr>
          <p:nvPr/>
        </p:nvSpPr>
        <p:spPr bwMode="auto">
          <a:xfrm rot="-616387">
            <a:off x="179388" y="1989138"/>
            <a:ext cx="1628775" cy="57943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chemeClr val="bg2"/>
                </a:solidFill>
              </a:rPr>
              <a:t>Revenue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2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2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2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2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12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76" grpId="0" animBg="1"/>
      <p:bldP spid="612373" grpId="0" animBg="1"/>
      <p:bldP spid="61237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Balance Sheet</a:t>
            </a:r>
          </a:p>
        </p:txBody>
      </p:sp>
      <p:sp>
        <p:nvSpPr>
          <p:cNvPr id="613379" name="Text Box 3"/>
          <p:cNvSpPr txBox="1">
            <a:spLocks noChangeArrowheads="1"/>
          </p:cNvSpPr>
          <p:nvPr/>
        </p:nvSpPr>
        <p:spPr bwMode="auto">
          <a:xfrm>
            <a:off x="5638800" y="457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Profit &amp; Loss Account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228600" y="1143000"/>
            <a:ext cx="2971800" cy="2895600"/>
            <a:chOff x="-144" y="720"/>
            <a:chExt cx="1872" cy="1824"/>
          </a:xfrm>
        </p:grpSpPr>
        <p:sp>
          <p:nvSpPr>
            <p:cNvPr id="24620" name="Line 5"/>
            <p:cNvSpPr>
              <a:spLocks noChangeShapeType="1"/>
            </p:cNvSpPr>
            <p:nvPr/>
          </p:nvSpPr>
          <p:spPr bwMode="auto">
            <a:xfrm>
              <a:off x="384" y="254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Text Box 6"/>
            <p:cNvSpPr txBox="1">
              <a:spLocks noChangeArrowheads="1"/>
            </p:cNvSpPr>
            <p:nvPr/>
          </p:nvSpPr>
          <p:spPr bwMode="auto">
            <a:xfrm>
              <a:off x="0" y="720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Liabilities</a:t>
              </a:r>
            </a:p>
          </p:txBody>
        </p:sp>
        <p:sp>
          <p:nvSpPr>
            <p:cNvPr id="24622" name="Text Box 7"/>
            <p:cNvSpPr txBox="1">
              <a:spLocks noChangeArrowheads="1"/>
            </p:cNvSpPr>
            <p:nvPr/>
          </p:nvSpPr>
          <p:spPr bwMode="auto">
            <a:xfrm>
              <a:off x="0" y="1104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/>
                <a:t>Capital</a:t>
              </a:r>
            </a:p>
          </p:txBody>
        </p:sp>
        <p:sp>
          <p:nvSpPr>
            <p:cNvPr id="24623" name="Text Box 8"/>
            <p:cNvSpPr txBox="1">
              <a:spLocks noChangeArrowheads="1"/>
            </p:cNvSpPr>
            <p:nvPr/>
          </p:nvSpPr>
          <p:spPr bwMode="auto">
            <a:xfrm>
              <a:off x="-144" y="1488"/>
              <a:ext cx="12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/>
                <a:t>Borrowings from Banks / FIs</a:t>
              </a:r>
            </a:p>
          </p:txBody>
        </p:sp>
        <p:sp>
          <p:nvSpPr>
            <p:cNvPr id="24624" name="Text Box 9"/>
            <p:cNvSpPr txBox="1">
              <a:spLocks noChangeArrowheads="1"/>
            </p:cNvSpPr>
            <p:nvPr/>
          </p:nvSpPr>
          <p:spPr bwMode="auto">
            <a:xfrm>
              <a:off x="0" y="1968"/>
              <a:ext cx="9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Current Liabilities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600200" y="1219200"/>
            <a:ext cx="1981200" cy="3429000"/>
            <a:chOff x="1008" y="768"/>
            <a:chExt cx="1248" cy="2160"/>
          </a:xfrm>
        </p:grpSpPr>
        <p:sp>
          <p:nvSpPr>
            <p:cNvPr id="24612" name="Line 11"/>
            <p:cNvSpPr>
              <a:spLocks noChangeShapeType="1"/>
            </p:cNvSpPr>
            <p:nvPr/>
          </p:nvSpPr>
          <p:spPr bwMode="auto">
            <a:xfrm>
              <a:off x="1008" y="960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Text Box 12"/>
            <p:cNvSpPr txBox="1">
              <a:spLocks noChangeArrowheads="1"/>
            </p:cNvSpPr>
            <p:nvPr/>
          </p:nvSpPr>
          <p:spPr bwMode="auto">
            <a:xfrm>
              <a:off x="1152" y="768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Assets</a:t>
              </a:r>
            </a:p>
          </p:txBody>
        </p:sp>
        <p:sp>
          <p:nvSpPr>
            <p:cNvPr id="24614" name="Line 13"/>
            <p:cNvSpPr>
              <a:spLocks noChangeShapeType="1"/>
            </p:cNvSpPr>
            <p:nvPr/>
          </p:nvSpPr>
          <p:spPr bwMode="auto">
            <a:xfrm flipH="1">
              <a:off x="1872" y="1056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Text Box 14"/>
            <p:cNvSpPr txBox="1">
              <a:spLocks noChangeArrowheads="1"/>
            </p:cNvSpPr>
            <p:nvPr/>
          </p:nvSpPr>
          <p:spPr bwMode="auto">
            <a:xfrm>
              <a:off x="1056" y="1296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Fixed Assets</a:t>
              </a:r>
            </a:p>
          </p:txBody>
        </p:sp>
        <p:sp>
          <p:nvSpPr>
            <p:cNvPr id="24616" name="Text Box 15"/>
            <p:cNvSpPr txBox="1">
              <a:spLocks noChangeArrowheads="1"/>
            </p:cNvSpPr>
            <p:nvPr/>
          </p:nvSpPr>
          <p:spPr bwMode="auto">
            <a:xfrm>
              <a:off x="1008" y="1680"/>
              <a:ext cx="1104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Current Assets or  Working Capital</a:t>
              </a:r>
            </a:p>
          </p:txBody>
        </p:sp>
        <p:sp>
          <p:nvSpPr>
            <p:cNvPr id="24617" name="Line 16"/>
            <p:cNvSpPr>
              <a:spLocks noChangeShapeType="1"/>
            </p:cNvSpPr>
            <p:nvPr/>
          </p:nvSpPr>
          <p:spPr bwMode="auto">
            <a:xfrm flipH="1" flipV="1">
              <a:off x="1824" y="2256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Text Box 17"/>
            <p:cNvSpPr txBox="1">
              <a:spLocks noChangeArrowheads="1"/>
            </p:cNvSpPr>
            <p:nvPr/>
          </p:nvSpPr>
          <p:spPr bwMode="auto">
            <a:xfrm>
              <a:off x="1104" y="2640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Human Assets</a:t>
              </a:r>
            </a:p>
          </p:txBody>
        </p:sp>
        <p:sp>
          <p:nvSpPr>
            <p:cNvPr id="24619" name="Line 18"/>
            <p:cNvSpPr>
              <a:spLocks noChangeShapeType="1"/>
            </p:cNvSpPr>
            <p:nvPr/>
          </p:nvSpPr>
          <p:spPr bwMode="auto">
            <a:xfrm flipH="1" flipV="1">
              <a:off x="1536" y="2832"/>
              <a:ext cx="52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048000" y="1371600"/>
            <a:ext cx="3581400" cy="3657600"/>
            <a:chOff x="1920" y="864"/>
            <a:chExt cx="2256" cy="2304"/>
          </a:xfrm>
        </p:grpSpPr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1920" y="1872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Outstanding</a:t>
              </a:r>
            </a:p>
          </p:txBody>
        </p:sp>
        <p:sp>
          <p:nvSpPr>
            <p:cNvPr id="24597" name="Rectangle 21"/>
            <p:cNvSpPr>
              <a:spLocks noChangeArrowheads="1"/>
            </p:cNvSpPr>
            <p:nvPr/>
          </p:nvSpPr>
          <p:spPr bwMode="auto">
            <a:xfrm>
              <a:off x="2160" y="1344"/>
              <a:ext cx="1392" cy="12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Text Box 22"/>
            <p:cNvSpPr txBox="1">
              <a:spLocks noChangeArrowheads="1"/>
            </p:cNvSpPr>
            <p:nvPr/>
          </p:nvSpPr>
          <p:spPr bwMode="auto">
            <a:xfrm>
              <a:off x="2160" y="864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Infrastructure</a:t>
              </a:r>
            </a:p>
          </p:txBody>
        </p: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2208" y="2880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People</a:t>
              </a:r>
            </a:p>
          </p:txBody>
        </p:sp>
        <p:sp>
          <p:nvSpPr>
            <p:cNvPr id="24600" name="Oval 24"/>
            <p:cNvSpPr>
              <a:spLocks noChangeArrowheads="1"/>
            </p:cNvSpPr>
            <p:nvPr/>
          </p:nvSpPr>
          <p:spPr bwMode="auto">
            <a:xfrm>
              <a:off x="2304" y="1440"/>
              <a:ext cx="1152" cy="10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AutoShape 25"/>
            <p:cNvSpPr>
              <a:spLocks noChangeArrowheads="1"/>
            </p:cNvSpPr>
            <p:nvPr/>
          </p:nvSpPr>
          <p:spPr bwMode="auto">
            <a:xfrm rot="6540820">
              <a:off x="3336" y="2136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AutoShape 26"/>
            <p:cNvSpPr>
              <a:spLocks noChangeArrowheads="1"/>
            </p:cNvSpPr>
            <p:nvPr/>
          </p:nvSpPr>
          <p:spPr bwMode="auto">
            <a:xfrm rot="3137186">
              <a:off x="3240" y="1608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3" name="AutoShape 27"/>
            <p:cNvSpPr>
              <a:spLocks noChangeArrowheads="1"/>
            </p:cNvSpPr>
            <p:nvPr/>
          </p:nvSpPr>
          <p:spPr bwMode="auto">
            <a:xfrm rot="-3421506">
              <a:off x="2232" y="1752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AutoShape 28"/>
            <p:cNvSpPr>
              <a:spLocks noChangeArrowheads="1"/>
            </p:cNvSpPr>
            <p:nvPr/>
          </p:nvSpPr>
          <p:spPr bwMode="auto">
            <a:xfrm rot="-2487869">
              <a:off x="2592" y="1440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AutoShape 29"/>
            <p:cNvSpPr>
              <a:spLocks noChangeArrowheads="1"/>
            </p:cNvSpPr>
            <p:nvPr/>
          </p:nvSpPr>
          <p:spPr bwMode="auto">
            <a:xfrm rot="-8748417">
              <a:off x="2352" y="2256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AutoShape 30"/>
            <p:cNvSpPr>
              <a:spLocks noChangeArrowheads="1"/>
            </p:cNvSpPr>
            <p:nvPr/>
          </p:nvSpPr>
          <p:spPr bwMode="auto">
            <a:xfrm rot="9587955">
              <a:off x="2928" y="2448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Text Box 31"/>
            <p:cNvSpPr txBox="1">
              <a:spLocks noChangeArrowheads="1"/>
            </p:cNvSpPr>
            <p:nvPr/>
          </p:nvSpPr>
          <p:spPr bwMode="auto">
            <a:xfrm>
              <a:off x="3312" y="1776"/>
              <a:ext cx="8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Procurement &amp; Inventory</a:t>
              </a:r>
            </a:p>
          </p:txBody>
        </p:sp>
        <p:sp>
          <p:nvSpPr>
            <p:cNvPr id="24608" name="Text Box 32"/>
            <p:cNvSpPr txBox="1">
              <a:spLocks noChangeArrowheads="1"/>
            </p:cNvSpPr>
            <p:nvPr/>
          </p:nvSpPr>
          <p:spPr bwMode="auto">
            <a:xfrm>
              <a:off x="3168" y="230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Consumption &amp; WIP</a:t>
              </a:r>
            </a:p>
          </p:txBody>
        </p:sp>
        <p:sp>
          <p:nvSpPr>
            <p:cNvPr id="24609" name="Text Box 33"/>
            <p:cNvSpPr txBox="1">
              <a:spLocks noChangeArrowheads="1"/>
            </p:cNvSpPr>
            <p:nvPr/>
          </p:nvSpPr>
          <p:spPr bwMode="auto">
            <a:xfrm>
              <a:off x="2160" y="2400"/>
              <a:ext cx="7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Delivery &amp; Billing</a:t>
              </a:r>
            </a:p>
          </p:txBody>
        </p:sp>
        <p:sp>
          <p:nvSpPr>
            <p:cNvPr id="24610" name="Text Box 34"/>
            <p:cNvSpPr txBox="1">
              <a:spLocks noChangeArrowheads="1"/>
            </p:cNvSpPr>
            <p:nvPr/>
          </p:nvSpPr>
          <p:spPr bwMode="auto">
            <a:xfrm>
              <a:off x="2016" y="1488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Collection</a:t>
              </a:r>
            </a:p>
          </p:txBody>
        </p:sp>
        <p:sp>
          <p:nvSpPr>
            <p:cNvPr id="24611" name="Line 35"/>
            <p:cNvSpPr>
              <a:spLocks noChangeShapeType="1"/>
            </p:cNvSpPr>
            <p:nvPr/>
          </p:nvSpPr>
          <p:spPr bwMode="auto">
            <a:xfrm>
              <a:off x="2832" y="1200"/>
              <a:ext cx="0" cy="168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962400" y="1524000"/>
            <a:ext cx="4953000" cy="900113"/>
            <a:chOff x="2496" y="960"/>
            <a:chExt cx="3120" cy="567"/>
          </a:xfrm>
        </p:grpSpPr>
        <p:sp>
          <p:nvSpPr>
            <p:cNvPr id="24589" name="Text Box 37"/>
            <p:cNvSpPr txBox="1">
              <a:spLocks noChangeArrowheads="1"/>
            </p:cNvSpPr>
            <p:nvPr/>
          </p:nvSpPr>
          <p:spPr bwMode="auto">
            <a:xfrm>
              <a:off x="2784" y="129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Money</a:t>
              </a:r>
            </a:p>
          </p:txBody>
        </p:sp>
        <p:sp>
          <p:nvSpPr>
            <p:cNvPr id="24590" name="Line 38"/>
            <p:cNvSpPr>
              <a:spLocks noChangeShapeType="1"/>
            </p:cNvSpPr>
            <p:nvPr/>
          </p:nvSpPr>
          <p:spPr bwMode="auto">
            <a:xfrm flipV="1">
              <a:off x="2496" y="11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Line 39"/>
            <p:cNvSpPr>
              <a:spLocks noChangeShapeType="1"/>
            </p:cNvSpPr>
            <p:nvPr/>
          </p:nvSpPr>
          <p:spPr bwMode="auto">
            <a:xfrm>
              <a:off x="2496" y="1104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Text Box 40"/>
            <p:cNvSpPr txBox="1">
              <a:spLocks noChangeArrowheads="1"/>
            </p:cNvSpPr>
            <p:nvPr/>
          </p:nvSpPr>
          <p:spPr bwMode="auto">
            <a:xfrm>
              <a:off x="3984" y="960"/>
              <a:ext cx="816" cy="28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400"/>
                <a:t>Revenue</a:t>
              </a:r>
            </a:p>
          </p:txBody>
        </p:sp>
        <p:sp>
          <p:nvSpPr>
            <p:cNvPr id="24593" name="Line 41"/>
            <p:cNvSpPr>
              <a:spLocks noChangeShapeType="1"/>
            </p:cNvSpPr>
            <p:nvPr/>
          </p:nvSpPr>
          <p:spPr bwMode="auto">
            <a:xfrm flipV="1">
              <a:off x="3312" y="12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Line 42"/>
            <p:cNvSpPr>
              <a:spLocks noChangeShapeType="1"/>
            </p:cNvSpPr>
            <p:nvPr/>
          </p:nvSpPr>
          <p:spPr bwMode="auto">
            <a:xfrm>
              <a:off x="3312" y="124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Text Box 43"/>
            <p:cNvSpPr txBox="1">
              <a:spLocks noChangeArrowheads="1"/>
            </p:cNvSpPr>
            <p:nvPr/>
          </p:nvSpPr>
          <p:spPr bwMode="auto">
            <a:xfrm>
              <a:off x="4800" y="1104"/>
              <a:ext cx="816" cy="288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Costs</a:t>
              </a:r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6705600" y="2590800"/>
            <a:ext cx="1828800" cy="1452563"/>
            <a:chOff x="4224" y="1632"/>
            <a:chExt cx="1152" cy="915"/>
          </a:xfrm>
        </p:grpSpPr>
        <p:sp>
          <p:nvSpPr>
            <p:cNvPr id="24586" name="Line 45"/>
            <p:cNvSpPr>
              <a:spLocks noChangeShapeType="1"/>
            </p:cNvSpPr>
            <p:nvPr/>
          </p:nvSpPr>
          <p:spPr bwMode="auto">
            <a:xfrm>
              <a:off x="4224" y="1632"/>
              <a:ext cx="52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Line 46"/>
            <p:cNvSpPr>
              <a:spLocks noChangeShapeType="1"/>
            </p:cNvSpPr>
            <p:nvPr/>
          </p:nvSpPr>
          <p:spPr bwMode="auto">
            <a:xfrm flipH="1">
              <a:off x="4896" y="1632"/>
              <a:ext cx="38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Text Box 47"/>
            <p:cNvSpPr txBox="1">
              <a:spLocks noChangeArrowheads="1"/>
            </p:cNvSpPr>
            <p:nvPr/>
          </p:nvSpPr>
          <p:spPr bwMode="auto">
            <a:xfrm>
              <a:off x="4272" y="2256"/>
              <a:ext cx="1104" cy="291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400">
                  <a:solidFill>
                    <a:schemeClr val="bg2"/>
                  </a:solidFill>
                </a:rPr>
                <a:t>Profit/ Loss</a:t>
              </a:r>
            </a:p>
          </p:txBody>
        </p:sp>
      </p:grpSp>
      <p:sp>
        <p:nvSpPr>
          <p:cNvPr id="613424" name="Text Box 48"/>
          <p:cNvSpPr txBox="1">
            <a:spLocks noChangeArrowheads="1"/>
          </p:cNvSpPr>
          <p:nvPr/>
        </p:nvSpPr>
        <p:spPr bwMode="auto">
          <a:xfrm>
            <a:off x="304800" y="5257800"/>
            <a:ext cx="8382000" cy="12001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>
                <a:solidFill>
                  <a:schemeClr val="bg2"/>
                </a:solidFill>
                <a:latin typeface="Arial Black" pitchFamily="34" charset="0"/>
              </a:rPr>
              <a:t>Balance Sheet shows the financial position of organisation, while Profit &amp; loss Account shows the profitability of organisation.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424" name="Text Box 48"/>
          <p:cNvSpPr txBox="1">
            <a:spLocks noChangeArrowheads="1"/>
          </p:cNvSpPr>
          <p:nvPr/>
        </p:nvSpPr>
        <p:spPr bwMode="auto">
          <a:xfrm>
            <a:off x="304800" y="2500313"/>
            <a:ext cx="8382000" cy="35401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>
                <a:solidFill>
                  <a:schemeClr val="bg2"/>
                </a:solidFill>
                <a:latin typeface="Arial Black" pitchFamily="34" charset="0"/>
              </a:rPr>
              <a:t>Balance Sheet shows the cumulative position of resources (assets) and sources of funds (liabilities) at the end of the year. Profit &amp; Loss Account shows ‘Revenue &amp; Cost’ performance during a quarter/ year.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3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20688"/>
            <a:ext cx="6858000" cy="758825"/>
          </a:xfrm>
        </p:spPr>
        <p:txBody>
          <a:bodyPr/>
          <a:lstStyle/>
          <a:p>
            <a:r>
              <a:rPr lang="en-US" smtClean="0"/>
              <a:t>LEARNING 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Need to Know About Accounting</a:t>
            </a:r>
          </a:p>
          <a:p>
            <a:r>
              <a:rPr lang="en-US" smtClean="0"/>
              <a:t>Managerial Accounting</a:t>
            </a:r>
          </a:p>
          <a:p>
            <a:r>
              <a:rPr lang="en-US" smtClean="0"/>
              <a:t>Financial Statements - Balance Sheet, Income Statement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Balance Sheet</a:t>
            </a:r>
          </a:p>
        </p:txBody>
      </p:sp>
      <p:sp>
        <p:nvSpPr>
          <p:cNvPr id="614403" name="Text Box 3"/>
          <p:cNvSpPr txBox="1">
            <a:spLocks noChangeArrowheads="1"/>
          </p:cNvSpPr>
          <p:nvPr/>
        </p:nvSpPr>
        <p:spPr bwMode="auto">
          <a:xfrm>
            <a:off x="5651500" y="47625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Profit &amp; Loss Account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228600" y="1143000"/>
            <a:ext cx="2971800" cy="2895600"/>
            <a:chOff x="-144" y="720"/>
            <a:chExt cx="1872" cy="1824"/>
          </a:xfrm>
        </p:grpSpPr>
        <p:sp>
          <p:nvSpPr>
            <p:cNvPr id="26673" name="Line 5"/>
            <p:cNvSpPr>
              <a:spLocks noChangeShapeType="1"/>
            </p:cNvSpPr>
            <p:nvPr/>
          </p:nvSpPr>
          <p:spPr bwMode="auto">
            <a:xfrm>
              <a:off x="384" y="254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4" name="Text Box 6"/>
            <p:cNvSpPr txBox="1">
              <a:spLocks noChangeArrowheads="1"/>
            </p:cNvSpPr>
            <p:nvPr/>
          </p:nvSpPr>
          <p:spPr bwMode="auto">
            <a:xfrm>
              <a:off x="0" y="720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Liabilities</a:t>
              </a:r>
            </a:p>
          </p:txBody>
        </p:sp>
        <p:sp>
          <p:nvSpPr>
            <p:cNvPr id="26675" name="Text Box 7"/>
            <p:cNvSpPr txBox="1">
              <a:spLocks noChangeArrowheads="1"/>
            </p:cNvSpPr>
            <p:nvPr/>
          </p:nvSpPr>
          <p:spPr bwMode="auto">
            <a:xfrm>
              <a:off x="0" y="1104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/>
                <a:t>Capital</a:t>
              </a:r>
            </a:p>
          </p:txBody>
        </p:sp>
        <p:sp>
          <p:nvSpPr>
            <p:cNvPr id="26676" name="Text Box 8"/>
            <p:cNvSpPr txBox="1">
              <a:spLocks noChangeArrowheads="1"/>
            </p:cNvSpPr>
            <p:nvPr/>
          </p:nvSpPr>
          <p:spPr bwMode="auto">
            <a:xfrm>
              <a:off x="-144" y="1488"/>
              <a:ext cx="12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/>
                <a:t>Borrowings (eg.from Banks)</a:t>
              </a:r>
            </a:p>
          </p:txBody>
        </p:sp>
        <p:sp>
          <p:nvSpPr>
            <p:cNvPr id="26677" name="Text Box 9"/>
            <p:cNvSpPr txBox="1">
              <a:spLocks noChangeArrowheads="1"/>
            </p:cNvSpPr>
            <p:nvPr/>
          </p:nvSpPr>
          <p:spPr bwMode="auto">
            <a:xfrm>
              <a:off x="0" y="1968"/>
              <a:ext cx="9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Current Liabilities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619250" y="1196975"/>
            <a:ext cx="1981200" cy="3429000"/>
            <a:chOff x="1008" y="768"/>
            <a:chExt cx="1248" cy="2160"/>
          </a:xfrm>
        </p:grpSpPr>
        <p:sp>
          <p:nvSpPr>
            <p:cNvPr id="26665" name="Line 11"/>
            <p:cNvSpPr>
              <a:spLocks noChangeShapeType="1"/>
            </p:cNvSpPr>
            <p:nvPr/>
          </p:nvSpPr>
          <p:spPr bwMode="auto">
            <a:xfrm>
              <a:off x="1008" y="960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6" name="Text Box 12"/>
            <p:cNvSpPr txBox="1">
              <a:spLocks noChangeArrowheads="1"/>
            </p:cNvSpPr>
            <p:nvPr/>
          </p:nvSpPr>
          <p:spPr bwMode="auto">
            <a:xfrm>
              <a:off x="1152" y="768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Assets</a:t>
              </a:r>
            </a:p>
          </p:txBody>
        </p:sp>
        <p:sp>
          <p:nvSpPr>
            <p:cNvPr id="26667" name="Line 13"/>
            <p:cNvSpPr>
              <a:spLocks noChangeShapeType="1"/>
            </p:cNvSpPr>
            <p:nvPr/>
          </p:nvSpPr>
          <p:spPr bwMode="auto">
            <a:xfrm flipH="1">
              <a:off x="1872" y="1056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8" name="Text Box 14"/>
            <p:cNvSpPr txBox="1">
              <a:spLocks noChangeArrowheads="1"/>
            </p:cNvSpPr>
            <p:nvPr/>
          </p:nvSpPr>
          <p:spPr bwMode="auto">
            <a:xfrm>
              <a:off x="1056" y="1296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Fixed Assets</a:t>
              </a:r>
            </a:p>
          </p:txBody>
        </p:sp>
        <p:sp>
          <p:nvSpPr>
            <p:cNvPr id="26669" name="Text Box 15"/>
            <p:cNvSpPr txBox="1">
              <a:spLocks noChangeArrowheads="1"/>
            </p:cNvSpPr>
            <p:nvPr/>
          </p:nvSpPr>
          <p:spPr bwMode="auto">
            <a:xfrm>
              <a:off x="1008" y="1680"/>
              <a:ext cx="1104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Current Assets or          Working Capital</a:t>
              </a:r>
            </a:p>
          </p:txBody>
        </p:sp>
        <p:sp>
          <p:nvSpPr>
            <p:cNvPr id="26670" name="Line 16"/>
            <p:cNvSpPr>
              <a:spLocks noChangeShapeType="1"/>
            </p:cNvSpPr>
            <p:nvPr/>
          </p:nvSpPr>
          <p:spPr bwMode="auto">
            <a:xfrm flipH="1" flipV="1">
              <a:off x="1824" y="2256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1" name="Text Box 17"/>
            <p:cNvSpPr txBox="1">
              <a:spLocks noChangeArrowheads="1"/>
            </p:cNvSpPr>
            <p:nvPr/>
          </p:nvSpPr>
          <p:spPr bwMode="auto">
            <a:xfrm>
              <a:off x="1104" y="2640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Human Assets</a:t>
              </a:r>
            </a:p>
          </p:txBody>
        </p:sp>
        <p:sp>
          <p:nvSpPr>
            <p:cNvPr id="26672" name="Line 18"/>
            <p:cNvSpPr>
              <a:spLocks noChangeShapeType="1"/>
            </p:cNvSpPr>
            <p:nvPr/>
          </p:nvSpPr>
          <p:spPr bwMode="auto">
            <a:xfrm flipH="1" flipV="1">
              <a:off x="1536" y="2832"/>
              <a:ext cx="52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048000" y="1371600"/>
            <a:ext cx="3581400" cy="3657600"/>
            <a:chOff x="1920" y="864"/>
            <a:chExt cx="2256" cy="2304"/>
          </a:xfrm>
        </p:grpSpPr>
        <p:sp>
          <p:nvSpPr>
            <p:cNvPr id="26649" name="Text Box 20"/>
            <p:cNvSpPr txBox="1">
              <a:spLocks noChangeArrowheads="1"/>
            </p:cNvSpPr>
            <p:nvPr/>
          </p:nvSpPr>
          <p:spPr bwMode="auto">
            <a:xfrm>
              <a:off x="1920" y="1872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Outstanding</a:t>
              </a:r>
            </a:p>
          </p:txBody>
        </p:sp>
        <p:sp>
          <p:nvSpPr>
            <p:cNvPr id="26650" name="Rectangle 21"/>
            <p:cNvSpPr>
              <a:spLocks noChangeArrowheads="1"/>
            </p:cNvSpPr>
            <p:nvPr/>
          </p:nvSpPr>
          <p:spPr bwMode="auto">
            <a:xfrm>
              <a:off x="2160" y="1344"/>
              <a:ext cx="1392" cy="12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1" name="Text Box 22"/>
            <p:cNvSpPr txBox="1">
              <a:spLocks noChangeArrowheads="1"/>
            </p:cNvSpPr>
            <p:nvPr/>
          </p:nvSpPr>
          <p:spPr bwMode="auto">
            <a:xfrm>
              <a:off x="2160" y="864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Infrastructure</a:t>
              </a:r>
            </a:p>
          </p:txBody>
        </p:sp>
        <p:sp>
          <p:nvSpPr>
            <p:cNvPr id="26652" name="Text Box 23"/>
            <p:cNvSpPr txBox="1">
              <a:spLocks noChangeArrowheads="1"/>
            </p:cNvSpPr>
            <p:nvPr/>
          </p:nvSpPr>
          <p:spPr bwMode="auto">
            <a:xfrm>
              <a:off x="2208" y="2880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People</a:t>
              </a:r>
            </a:p>
          </p:txBody>
        </p:sp>
        <p:sp>
          <p:nvSpPr>
            <p:cNvPr id="26653" name="Oval 24"/>
            <p:cNvSpPr>
              <a:spLocks noChangeArrowheads="1"/>
            </p:cNvSpPr>
            <p:nvPr/>
          </p:nvSpPr>
          <p:spPr bwMode="auto">
            <a:xfrm>
              <a:off x="2304" y="1440"/>
              <a:ext cx="1152" cy="10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AutoShape 25"/>
            <p:cNvSpPr>
              <a:spLocks noChangeArrowheads="1"/>
            </p:cNvSpPr>
            <p:nvPr/>
          </p:nvSpPr>
          <p:spPr bwMode="auto">
            <a:xfrm rot="6540820">
              <a:off x="3336" y="2136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AutoShape 26"/>
            <p:cNvSpPr>
              <a:spLocks noChangeArrowheads="1"/>
            </p:cNvSpPr>
            <p:nvPr/>
          </p:nvSpPr>
          <p:spPr bwMode="auto">
            <a:xfrm rot="3137186">
              <a:off x="3240" y="1608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AutoShape 27"/>
            <p:cNvSpPr>
              <a:spLocks noChangeArrowheads="1"/>
            </p:cNvSpPr>
            <p:nvPr/>
          </p:nvSpPr>
          <p:spPr bwMode="auto">
            <a:xfrm rot="-3421506">
              <a:off x="2232" y="1752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AutoShape 28"/>
            <p:cNvSpPr>
              <a:spLocks noChangeArrowheads="1"/>
            </p:cNvSpPr>
            <p:nvPr/>
          </p:nvSpPr>
          <p:spPr bwMode="auto">
            <a:xfrm rot="-2487869">
              <a:off x="2592" y="1440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AutoShape 29"/>
            <p:cNvSpPr>
              <a:spLocks noChangeArrowheads="1"/>
            </p:cNvSpPr>
            <p:nvPr/>
          </p:nvSpPr>
          <p:spPr bwMode="auto">
            <a:xfrm rot="-8748417">
              <a:off x="2352" y="2256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AutoShape 30"/>
            <p:cNvSpPr>
              <a:spLocks noChangeArrowheads="1"/>
            </p:cNvSpPr>
            <p:nvPr/>
          </p:nvSpPr>
          <p:spPr bwMode="auto">
            <a:xfrm rot="9587955">
              <a:off x="2928" y="2448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Text Box 31"/>
            <p:cNvSpPr txBox="1">
              <a:spLocks noChangeArrowheads="1"/>
            </p:cNvSpPr>
            <p:nvPr/>
          </p:nvSpPr>
          <p:spPr bwMode="auto">
            <a:xfrm>
              <a:off x="3312" y="1776"/>
              <a:ext cx="8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Procurement &amp; Inventory</a:t>
              </a:r>
            </a:p>
          </p:txBody>
        </p:sp>
        <p:sp>
          <p:nvSpPr>
            <p:cNvPr id="26661" name="Text Box 32"/>
            <p:cNvSpPr txBox="1">
              <a:spLocks noChangeArrowheads="1"/>
            </p:cNvSpPr>
            <p:nvPr/>
          </p:nvSpPr>
          <p:spPr bwMode="auto">
            <a:xfrm>
              <a:off x="3168" y="230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Consumption &amp; WIP</a:t>
              </a:r>
            </a:p>
          </p:txBody>
        </p:sp>
        <p:sp>
          <p:nvSpPr>
            <p:cNvPr id="26662" name="Text Box 33"/>
            <p:cNvSpPr txBox="1">
              <a:spLocks noChangeArrowheads="1"/>
            </p:cNvSpPr>
            <p:nvPr/>
          </p:nvSpPr>
          <p:spPr bwMode="auto">
            <a:xfrm>
              <a:off x="2160" y="2400"/>
              <a:ext cx="7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Delivery &amp; Billing</a:t>
              </a:r>
            </a:p>
          </p:txBody>
        </p:sp>
        <p:sp>
          <p:nvSpPr>
            <p:cNvPr id="26663" name="Text Box 34"/>
            <p:cNvSpPr txBox="1">
              <a:spLocks noChangeArrowheads="1"/>
            </p:cNvSpPr>
            <p:nvPr/>
          </p:nvSpPr>
          <p:spPr bwMode="auto">
            <a:xfrm>
              <a:off x="2016" y="1488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Collection</a:t>
              </a:r>
            </a:p>
          </p:txBody>
        </p:sp>
        <p:sp>
          <p:nvSpPr>
            <p:cNvPr id="26664" name="Line 35"/>
            <p:cNvSpPr>
              <a:spLocks noChangeShapeType="1"/>
            </p:cNvSpPr>
            <p:nvPr/>
          </p:nvSpPr>
          <p:spPr bwMode="auto">
            <a:xfrm>
              <a:off x="2832" y="1200"/>
              <a:ext cx="0" cy="168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962400" y="1524000"/>
            <a:ext cx="4953000" cy="900113"/>
            <a:chOff x="2496" y="960"/>
            <a:chExt cx="3120" cy="567"/>
          </a:xfrm>
        </p:grpSpPr>
        <p:sp>
          <p:nvSpPr>
            <p:cNvPr id="26642" name="Text Box 37"/>
            <p:cNvSpPr txBox="1">
              <a:spLocks noChangeArrowheads="1"/>
            </p:cNvSpPr>
            <p:nvPr/>
          </p:nvSpPr>
          <p:spPr bwMode="auto">
            <a:xfrm>
              <a:off x="2784" y="129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Money</a:t>
              </a:r>
            </a:p>
          </p:txBody>
        </p:sp>
        <p:sp>
          <p:nvSpPr>
            <p:cNvPr id="26643" name="Line 38"/>
            <p:cNvSpPr>
              <a:spLocks noChangeShapeType="1"/>
            </p:cNvSpPr>
            <p:nvPr/>
          </p:nvSpPr>
          <p:spPr bwMode="auto">
            <a:xfrm flipV="1">
              <a:off x="2496" y="11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Line 39"/>
            <p:cNvSpPr>
              <a:spLocks noChangeShapeType="1"/>
            </p:cNvSpPr>
            <p:nvPr/>
          </p:nvSpPr>
          <p:spPr bwMode="auto">
            <a:xfrm>
              <a:off x="2496" y="1104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Text Box 40"/>
            <p:cNvSpPr txBox="1">
              <a:spLocks noChangeArrowheads="1"/>
            </p:cNvSpPr>
            <p:nvPr/>
          </p:nvSpPr>
          <p:spPr bwMode="auto">
            <a:xfrm>
              <a:off x="3984" y="960"/>
              <a:ext cx="816" cy="28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400"/>
                <a:t>Revenue</a:t>
              </a:r>
            </a:p>
          </p:txBody>
        </p:sp>
        <p:sp>
          <p:nvSpPr>
            <p:cNvPr id="26646" name="Line 41"/>
            <p:cNvSpPr>
              <a:spLocks noChangeShapeType="1"/>
            </p:cNvSpPr>
            <p:nvPr/>
          </p:nvSpPr>
          <p:spPr bwMode="auto">
            <a:xfrm flipV="1">
              <a:off x="3312" y="12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Line 42"/>
            <p:cNvSpPr>
              <a:spLocks noChangeShapeType="1"/>
            </p:cNvSpPr>
            <p:nvPr/>
          </p:nvSpPr>
          <p:spPr bwMode="auto">
            <a:xfrm>
              <a:off x="3312" y="124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Text Box 43"/>
            <p:cNvSpPr txBox="1">
              <a:spLocks noChangeArrowheads="1"/>
            </p:cNvSpPr>
            <p:nvPr/>
          </p:nvSpPr>
          <p:spPr bwMode="auto">
            <a:xfrm>
              <a:off x="4800" y="1104"/>
              <a:ext cx="816" cy="288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Costs</a:t>
              </a:r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6705600" y="2590800"/>
            <a:ext cx="1828800" cy="1447800"/>
            <a:chOff x="4224" y="1632"/>
            <a:chExt cx="1152" cy="912"/>
          </a:xfrm>
        </p:grpSpPr>
        <p:sp>
          <p:nvSpPr>
            <p:cNvPr id="26639" name="Line 45"/>
            <p:cNvSpPr>
              <a:spLocks noChangeShapeType="1"/>
            </p:cNvSpPr>
            <p:nvPr/>
          </p:nvSpPr>
          <p:spPr bwMode="auto">
            <a:xfrm>
              <a:off x="4224" y="1632"/>
              <a:ext cx="52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Line 46"/>
            <p:cNvSpPr>
              <a:spLocks noChangeShapeType="1"/>
            </p:cNvSpPr>
            <p:nvPr/>
          </p:nvSpPr>
          <p:spPr bwMode="auto">
            <a:xfrm flipH="1">
              <a:off x="4896" y="1632"/>
              <a:ext cx="38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Text Box 47"/>
            <p:cNvSpPr txBox="1">
              <a:spLocks noChangeArrowheads="1"/>
            </p:cNvSpPr>
            <p:nvPr/>
          </p:nvSpPr>
          <p:spPr bwMode="auto">
            <a:xfrm>
              <a:off x="4272" y="2256"/>
              <a:ext cx="1104" cy="288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>
                  <a:solidFill>
                    <a:schemeClr val="bg2"/>
                  </a:solidFill>
                </a:rPr>
                <a:t>Profit</a:t>
              </a:r>
            </a:p>
          </p:txBody>
        </p: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611188" y="4868863"/>
            <a:ext cx="7345362" cy="1600200"/>
            <a:chOff x="384" y="3168"/>
            <a:chExt cx="4416" cy="1365"/>
          </a:xfrm>
        </p:grpSpPr>
        <p:sp>
          <p:nvSpPr>
            <p:cNvPr id="26635" name="Line 49"/>
            <p:cNvSpPr>
              <a:spLocks noChangeShapeType="1"/>
            </p:cNvSpPr>
            <p:nvPr/>
          </p:nvSpPr>
          <p:spPr bwMode="auto">
            <a:xfrm>
              <a:off x="4800" y="331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50"/>
            <p:cNvSpPr>
              <a:spLocks noChangeShapeType="1"/>
            </p:cNvSpPr>
            <p:nvPr/>
          </p:nvSpPr>
          <p:spPr bwMode="auto">
            <a:xfrm flipH="1">
              <a:off x="384" y="3984"/>
              <a:ext cx="4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51"/>
            <p:cNvSpPr>
              <a:spLocks noChangeShapeType="1"/>
            </p:cNvSpPr>
            <p:nvPr/>
          </p:nvSpPr>
          <p:spPr bwMode="auto">
            <a:xfrm flipV="1">
              <a:off x="384" y="3168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Text Box 52"/>
            <p:cNvSpPr txBox="1">
              <a:spLocks noChangeArrowheads="1"/>
            </p:cNvSpPr>
            <p:nvPr/>
          </p:nvSpPr>
          <p:spPr bwMode="auto">
            <a:xfrm>
              <a:off x="624" y="3312"/>
              <a:ext cx="3984" cy="1221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200">
                  <a:solidFill>
                    <a:schemeClr val="bg2"/>
                  </a:solidFill>
                  <a:latin typeface="Verdana" pitchFamily="34" charset="0"/>
                </a:rPr>
                <a:t>Profits build up reserves &amp; enable an enterprise to acquire new assets without borrowing money. Exactly the way we can acquire assets for our use without borrowing.</a:t>
              </a:r>
            </a:p>
          </p:txBody>
        </p:sp>
      </p:grpSp>
      <p:sp>
        <p:nvSpPr>
          <p:cNvPr id="614453" name="Text Box 53"/>
          <p:cNvSpPr txBox="1">
            <a:spLocks noChangeArrowheads="1"/>
          </p:cNvSpPr>
          <p:nvPr/>
        </p:nvSpPr>
        <p:spPr bwMode="auto">
          <a:xfrm>
            <a:off x="0" y="2057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rgbClr val="FFFF00"/>
                </a:solidFill>
                <a:latin typeface="Tahoma" pitchFamily="34" charset="0"/>
              </a:rPr>
              <a:t>Reserves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144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144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4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1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1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3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Balance Sheet</a:t>
            </a:r>
          </a:p>
        </p:txBody>
      </p:sp>
      <p:sp>
        <p:nvSpPr>
          <p:cNvPr id="614403" name="Text Box 3"/>
          <p:cNvSpPr txBox="1">
            <a:spLocks noChangeArrowheads="1"/>
          </p:cNvSpPr>
          <p:nvPr/>
        </p:nvSpPr>
        <p:spPr bwMode="auto">
          <a:xfrm>
            <a:off x="5638800" y="457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Profit &amp; Loss Account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228600" y="1143000"/>
            <a:ext cx="2971800" cy="2895600"/>
            <a:chOff x="-144" y="720"/>
            <a:chExt cx="1872" cy="1824"/>
          </a:xfrm>
        </p:grpSpPr>
        <p:sp>
          <p:nvSpPr>
            <p:cNvPr id="27697" name="Line 5"/>
            <p:cNvSpPr>
              <a:spLocks noChangeShapeType="1"/>
            </p:cNvSpPr>
            <p:nvPr/>
          </p:nvSpPr>
          <p:spPr bwMode="auto">
            <a:xfrm>
              <a:off x="384" y="254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8" name="Text Box 6"/>
            <p:cNvSpPr txBox="1">
              <a:spLocks noChangeArrowheads="1"/>
            </p:cNvSpPr>
            <p:nvPr/>
          </p:nvSpPr>
          <p:spPr bwMode="auto">
            <a:xfrm>
              <a:off x="0" y="720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Liabilities</a:t>
              </a:r>
            </a:p>
          </p:txBody>
        </p:sp>
        <p:sp>
          <p:nvSpPr>
            <p:cNvPr id="27699" name="Text Box 7"/>
            <p:cNvSpPr txBox="1">
              <a:spLocks noChangeArrowheads="1"/>
            </p:cNvSpPr>
            <p:nvPr/>
          </p:nvSpPr>
          <p:spPr bwMode="auto">
            <a:xfrm>
              <a:off x="0" y="1104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/>
                <a:t>Capital</a:t>
              </a:r>
            </a:p>
          </p:txBody>
        </p:sp>
        <p:sp>
          <p:nvSpPr>
            <p:cNvPr id="27700" name="Text Box 8"/>
            <p:cNvSpPr txBox="1">
              <a:spLocks noChangeArrowheads="1"/>
            </p:cNvSpPr>
            <p:nvPr/>
          </p:nvSpPr>
          <p:spPr bwMode="auto">
            <a:xfrm>
              <a:off x="-144" y="1488"/>
              <a:ext cx="12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/>
                <a:t>Borrowings     (eg.from Banks)</a:t>
              </a:r>
            </a:p>
          </p:txBody>
        </p:sp>
        <p:sp>
          <p:nvSpPr>
            <p:cNvPr id="27701" name="Text Box 9"/>
            <p:cNvSpPr txBox="1">
              <a:spLocks noChangeArrowheads="1"/>
            </p:cNvSpPr>
            <p:nvPr/>
          </p:nvSpPr>
          <p:spPr bwMode="auto">
            <a:xfrm>
              <a:off x="0" y="1968"/>
              <a:ext cx="9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Current Liabilities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619250" y="1052513"/>
            <a:ext cx="1981200" cy="3429000"/>
            <a:chOff x="1008" y="768"/>
            <a:chExt cx="1248" cy="2160"/>
          </a:xfrm>
        </p:grpSpPr>
        <p:sp>
          <p:nvSpPr>
            <p:cNvPr id="27689" name="Line 11"/>
            <p:cNvSpPr>
              <a:spLocks noChangeShapeType="1"/>
            </p:cNvSpPr>
            <p:nvPr/>
          </p:nvSpPr>
          <p:spPr bwMode="auto">
            <a:xfrm>
              <a:off x="1008" y="960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0" name="Text Box 12"/>
            <p:cNvSpPr txBox="1">
              <a:spLocks noChangeArrowheads="1"/>
            </p:cNvSpPr>
            <p:nvPr/>
          </p:nvSpPr>
          <p:spPr bwMode="auto">
            <a:xfrm>
              <a:off x="1152" y="768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Assets</a:t>
              </a:r>
            </a:p>
          </p:txBody>
        </p:sp>
        <p:sp>
          <p:nvSpPr>
            <p:cNvPr id="27691" name="Line 13"/>
            <p:cNvSpPr>
              <a:spLocks noChangeShapeType="1"/>
            </p:cNvSpPr>
            <p:nvPr/>
          </p:nvSpPr>
          <p:spPr bwMode="auto">
            <a:xfrm flipH="1">
              <a:off x="1872" y="1056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2" name="Text Box 14"/>
            <p:cNvSpPr txBox="1">
              <a:spLocks noChangeArrowheads="1"/>
            </p:cNvSpPr>
            <p:nvPr/>
          </p:nvSpPr>
          <p:spPr bwMode="auto">
            <a:xfrm>
              <a:off x="1056" y="1296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Fixed Assets</a:t>
              </a:r>
            </a:p>
          </p:txBody>
        </p:sp>
        <p:sp>
          <p:nvSpPr>
            <p:cNvPr id="27693" name="Text Box 15"/>
            <p:cNvSpPr txBox="1">
              <a:spLocks noChangeArrowheads="1"/>
            </p:cNvSpPr>
            <p:nvPr/>
          </p:nvSpPr>
          <p:spPr bwMode="auto">
            <a:xfrm>
              <a:off x="1008" y="1680"/>
              <a:ext cx="1104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Current Assets or          Working Capital</a:t>
              </a:r>
            </a:p>
          </p:txBody>
        </p:sp>
        <p:sp>
          <p:nvSpPr>
            <p:cNvPr id="27694" name="Line 16"/>
            <p:cNvSpPr>
              <a:spLocks noChangeShapeType="1"/>
            </p:cNvSpPr>
            <p:nvPr/>
          </p:nvSpPr>
          <p:spPr bwMode="auto">
            <a:xfrm flipH="1" flipV="1">
              <a:off x="1824" y="2256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5" name="Text Box 17"/>
            <p:cNvSpPr txBox="1">
              <a:spLocks noChangeArrowheads="1"/>
            </p:cNvSpPr>
            <p:nvPr/>
          </p:nvSpPr>
          <p:spPr bwMode="auto">
            <a:xfrm>
              <a:off x="1104" y="2640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Human Assets</a:t>
              </a:r>
            </a:p>
          </p:txBody>
        </p:sp>
        <p:sp>
          <p:nvSpPr>
            <p:cNvPr id="27696" name="Line 18"/>
            <p:cNvSpPr>
              <a:spLocks noChangeShapeType="1"/>
            </p:cNvSpPr>
            <p:nvPr/>
          </p:nvSpPr>
          <p:spPr bwMode="auto">
            <a:xfrm flipH="1" flipV="1">
              <a:off x="1536" y="2832"/>
              <a:ext cx="52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048000" y="1371600"/>
            <a:ext cx="3581400" cy="3657600"/>
            <a:chOff x="1920" y="864"/>
            <a:chExt cx="2256" cy="2304"/>
          </a:xfrm>
        </p:grpSpPr>
        <p:sp>
          <p:nvSpPr>
            <p:cNvPr id="27673" name="Text Box 20"/>
            <p:cNvSpPr txBox="1">
              <a:spLocks noChangeArrowheads="1"/>
            </p:cNvSpPr>
            <p:nvPr/>
          </p:nvSpPr>
          <p:spPr bwMode="auto">
            <a:xfrm>
              <a:off x="1920" y="1872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Outstanding</a:t>
              </a:r>
            </a:p>
          </p:txBody>
        </p:sp>
        <p:sp>
          <p:nvSpPr>
            <p:cNvPr id="27674" name="Rectangle 21"/>
            <p:cNvSpPr>
              <a:spLocks noChangeArrowheads="1"/>
            </p:cNvSpPr>
            <p:nvPr/>
          </p:nvSpPr>
          <p:spPr bwMode="auto">
            <a:xfrm>
              <a:off x="2160" y="1344"/>
              <a:ext cx="1392" cy="12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Text Box 22"/>
            <p:cNvSpPr txBox="1">
              <a:spLocks noChangeArrowheads="1"/>
            </p:cNvSpPr>
            <p:nvPr/>
          </p:nvSpPr>
          <p:spPr bwMode="auto">
            <a:xfrm>
              <a:off x="2160" y="864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Infrastructure</a:t>
              </a:r>
            </a:p>
          </p:txBody>
        </p:sp>
        <p:sp>
          <p:nvSpPr>
            <p:cNvPr id="27676" name="Text Box 23"/>
            <p:cNvSpPr txBox="1">
              <a:spLocks noChangeArrowheads="1"/>
            </p:cNvSpPr>
            <p:nvPr/>
          </p:nvSpPr>
          <p:spPr bwMode="auto">
            <a:xfrm>
              <a:off x="2208" y="2880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People</a:t>
              </a:r>
            </a:p>
          </p:txBody>
        </p:sp>
        <p:sp>
          <p:nvSpPr>
            <p:cNvPr id="27677" name="Oval 24"/>
            <p:cNvSpPr>
              <a:spLocks noChangeArrowheads="1"/>
            </p:cNvSpPr>
            <p:nvPr/>
          </p:nvSpPr>
          <p:spPr bwMode="auto">
            <a:xfrm>
              <a:off x="2304" y="1440"/>
              <a:ext cx="1152" cy="10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8" name="AutoShape 25"/>
            <p:cNvSpPr>
              <a:spLocks noChangeArrowheads="1"/>
            </p:cNvSpPr>
            <p:nvPr/>
          </p:nvSpPr>
          <p:spPr bwMode="auto">
            <a:xfrm rot="6540820">
              <a:off x="3336" y="2136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AutoShape 26"/>
            <p:cNvSpPr>
              <a:spLocks noChangeArrowheads="1"/>
            </p:cNvSpPr>
            <p:nvPr/>
          </p:nvSpPr>
          <p:spPr bwMode="auto">
            <a:xfrm rot="3137186">
              <a:off x="3240" y="1608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0" name="AutoShape 27"/>
            <p:cNvSpPr>
              <a:spLocks noChangeArrowheads="1"/>
            </p:cNvSpPr>
            <p:nvPr/>
          </p:nvSpPr>
          <p:spPr bwMode="auto">
            <a:xfrm rot="-3421506">
              <a:off x="2232" y="1752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AutoShape 28"/>
            <p:cNvSpPr>
              <a:spLocks noChangeArrowheads="1"/>
            </p:cNvSpPr>
            <p:nvPr/>
          </p:nvSpPr>
          <p:spPr bwMode="auto">
            <a:xfrm rot="-2487869">
              <a:off x="2592" y="1440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2" name="AutoShape 29"/>
            <p:cNvSpPr>
              <a:spLocks noChangeArrowheads="1"/>
            </p:cNvSpPr>
            <p:nvPr/>
          </p:nvSpPr>
          <p:spPr bwMode="auto">
            <a:xfrm rot="-8748417">
              <a:off x="2352" y="2256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3" name="AutoShape 30"/>
            <p:cNvSpPr>
              <a:spLocks noChangeArrowheads="1"/>
            </p:cNvSpPr>
            <p:nvPr/>
          </p:nvSpPr>
          <p:spPr bwMode="auto">
            <a:xfrm rot="9587955">
              <a:off x="2928" y="2448"/>
              <a:ext cx="144" cy="96"/>
            </a:xfrm>
            <a:prstGeom prst="chevron">
              <a:avLst>
                <a:gd name="adj" fmla="val 375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4" name="Text Box 31"/>
            <p:cNvSpPr txBox="1">
              <a:spLocks noChangeArrowheads="1"/>
            </p:cNvSpPr>
            <p:nvPr/>
          </p:nvSpPr>
          <p:spPr bwMode="auto">
            <a:xfrm>
              <a:off x="3312" y="1776"/>
              <a:ext cx="8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Procurement &amp; Inventory</a:t>
              </a:r>
            </a:p>
          </p:txBody>
        </p:sp>
        <p:sp>
          <p:nvSpPr>
            <p:cNvPr id="27685" name="Text Box 32"/>
            <p:cNvSpPr txBox="1">
              <a:spLocks noChangeArrowheads="1"/>
            </p:cNvSpPr>
            <p:nvPr/>
          </p:nvSpPr>
          <p:spPr bwMode="auto">
            <a:xfrm>
              <a:off x="3168" y="230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Consumption &amp; WIP</a:t>
              </a:r>
            </a:p>
          </p:txBody>
        </p:sp>
        <p:sp>
          <p:nvSpPr>
            <p:cNvPr id="27686" name="Text Box 33"/>
            <p:cNvSpPr txBox="1">
              <a:spLocks noChangeArrowheads="1"/>
            </p:cNvSpPr>
            <p:nvPr/>
          </p:nvSpPr>
          <p:spPr bwMode="auto">
            <a:xfrm>
              <a:off x="2160" y="2400"/>
              <a:ext cx="7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Delivery &amp; Billing</a:t>
              </a:r>
            </a:p>
          </p:txBody>
        </p:sp>
        <p:sp>
          <p:nvSpPr>
            <p:cNvPr id="27687" name="Text Box 34"/>
            <p:cNvSpPr txBox="1">
              <a:spLocks noChangeArrowheads="1"/>
            </p:cNvSpPr>
            <p:nvPr/>
          </p:nvSpPr>
          <p:spPr bwMode="auto">
            <a:xfrm>
              <a:off x="2016" y="1488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Collection</a:t>
              </a:r>
            </a:p>
          </p:txBody>
        </p:sp>
        <p:sp>
          <p:nvSpPr>
            <p:cNvPr id="27688" name="Line 35"/>
            <p:cNvSpPr>
              <a:spLocks noChangeShapeType="1"/>
            </p:cNvSpPr>
            <p:nvPr/>
          </p:nvSpPr>
          <p:spPr bwMode="auto">
            <a:xfrm>
              <a:off x="2832" y="1200"/>
              <a:ext cx="0" cy="168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962400" y="1524000"/>
            <a:ext cx="4953000" cy="900113"/>
            <a:chOff x="2496" y="960"/>
            <a:chExt cx="3120" cy="567"/>
          </a:xfrm>
        </p:grpSpPr>
        <p:sp>
          <p:nvSpPr>
            <p:cNvPr id="27666" name="Text Box 37"/>
            <p:cNvSpPr txBox="1">
              <a:spLocks noChangeArrowheads="1"/>
            </p:cNvSpPr>
            <p:nvPr/>
          </p:nvSpPr>
          <p:spPr bwMode="auto">
            <a:xfrm>
              <a:off x="2784" y="129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/>
                <a:t>Money</a:t>
              </a:r>
            </a:p>
          </p:txBody>
        </p:sp>
        <p:sp>
          <p:nvSpPr>
            <p:cNvPr id="27667" name="Line 38"/>
            <p:cNvSpPr>
              <a:spLocks noChangeShapeType="1"/>
            </p:cNvSpPr>
            <p:nvPr/>
          </p:nvSpPr>
          <p:spPr bwMode="auto">
            <a:xfrm flipV="1">
              <a:off x="2496" y="11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8" name="Line 39"/>
            <p:cNvSpPr>
              <a:spLocks noChangeShapeType="1"/>
            </p:cNvSpPr>
            <p:nvPr/>
          </p:nvSpPr>
          <p:spPr bwMode="auto">
            <a:xfrm>
              <a:off x="2496" y="1104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9" name="Text Box 40"/>
            <p:cNvSpPr txBox="1">
              <a:spLocks noChangeArrowheads="1"/>
            </p:cNvSpPr>
            <p:nvPr/>
          </p:nvSpPr>
          <p:spPr bwMode="auto">
            <a:xfrm>
              <a:off x="3984" y="960"/>
              <a:ext cx="816" cy="28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400"/>
                <a:t>Revenue</a:t>
              </a:r>
            </a:p>
          </p:txBody>
        </p:sp>
        <p:sp>
          <p:nvSpPr>
            <p:cNvPr id="27670" name="Line 41"/>
            <p:cNvSpPr>
              <a:spLocks noChangeShapeType="1"/>
            </p:cNvSpPr>
            <p:nvPr/>
          </p:nvSpPr>
          <p:spPr bwMode="auto">
            <a:xfrm flipV="1">
              <a:off x="3312" y="12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1" name="Line 42"/>
            <p:cNvSpPr>
              <a:spLocks noChangeShapeType="1"/>
            </p:cNvSpPr>
            <p:nvPr/>
          </p:nvSpPr>
          <p:spPr bwMode="auto">
            <a:xfrm>
              <a:off x="3312" y="124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Text Box 43"/>
            <p:cNvSpPr txBox="1">
              <a:spLocks noChangeArrowheads="1"/>
            </p:cNvSpPr>
            <p:nvPr/>
          </p:nvSpPr>
          <p:spPr bwMode="auto">
            <a:xfrm>
              <a:off x="4800" y="1104"/>
              <a:ext cx="816" cy="288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Costs</a:t>
              </a:r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6705600" y="2590800"/>
            <a:ext cx="1828800" cy="1447800"/>
            <a:chOff x="4224" y="1632"/>
            <a:chExt cx="1152" cy="912"/>
          </a:xfrm>
        </p:grpSpPr>
        <p:sp>
          <p:nvSpPr>
            <p:cNvPr id="27663" name="Line 45"/>
            <p:cNvSpPr>
              <a:spLocks noChangeShapeType="1"/>
            </p:cNvSpPr>
            <p:nvPr/>
          </p:nvSpPr>
          <p:spPr bwMode="auto">
            <a:xfrm>
              <a:off x="4224" y="1632"/>
              <a:ext cx="52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4" name="Line 46"/>
            <p:cNvSpPr>
              <a:spLocks noChangeShapeType="1"/>
            </p:cNvSpPr>
            <p:nvPr/>
          </p:nvSpPr>
          <p:spPr bwMode="auto">
            <a:xfrm flipH="1">
              <a:off x="4896" y="1632"/>
              <a:ext cx="38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Text Box 47"/>
            <p:cNvSpPr txBox="1">
              <a:spLocks noChangeArrowheads="1"/>
            </p:cNvSpPr>
            <p:nvPr/>
          </p:nvSpPr>
          <p:spPr bwMode="auto">
            <a:xfrm>
              <a:off x="4272" y="2256"/>
              <a:ext cx="1104" cy="288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>
                  <a:solidFill>
                    <a:schemeClr val="bg2"/>
                  </a:solidFill>
                </a:rPr>
                <a:t>Profit</a:t>
              </a:r>
            </a:p>
          </p:txBody>
        </p: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609600" y="5029200"/>
            <a:ext cx="7010400" cy="1295400"/>
            <a:chOff x="384" y="3168"/>
            <a:chExt cx="4416" cy="816"/>
          </a:xfrm>
        </p:grpSpPr>
        <p:sp>
          <p:nvSpPr>
            <p:cNvPr id="27659" name="Line 49"/>
            <p:cNvSpPr>
              <a:spLocks noChangeShapeType="1"/>
            </p:cNvSpPr>
            <p:nvPr/>
          </p:nvSpPr>
          <p:spPr bwMode="auto">
            <a:xfrm>
              <a:off x="4800" y="331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Line 50"/>
            <p:cNvSpPr>
              <a:spLocks noChangeShapeType="1"/>
            </p:cNvSpPr>
            <p:nvPr/>
          </p:nvSpPr>
          <p:spPr bwMode="auto">
            <a:xfrm flipH="1">
              <a:off x="384" y="3984"/>
              <a:ext cx="4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Line 51"/>
            <p:cNvSpPr>
              <a:spLocks noChangeShapeType="1"/>
            </p:cNvSpPr>
            <p:nvPr/>
          </p:nvSpPr>
          <p:spPr bwMode="auto">
            <a:xfrm flipV="1">
              <a:off x="384" y="3168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Text Box 52"/>
            <p:cNvSpPr txBox="1">
              <a:spLocks noChangeArrowheads="1"/>
            </p:cNvSpPr>
            <p:nvPr/>
          </p:nvSpPr>
          <p:spPr bwMode="auto">
            <a:xfrm>
              <a:off x="624" y="3312"/>
              <a:ext cx="3984" cy="577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>
                  <a:solidFill>
                    <a:schemeClr val="bg2"/>
                  </a:solidFill>
                  <a:latin typeface="Tahoma" pitchFamily="34" charset="0"/>
                </a:rPr>
                <a:t>Profits build up reserves &amp; enable an enterprise to acquire new assets without borrowing money. Exactly the way we can acquire assets for our use without borrowing.</a:t>
              </a:r>
            </a:p>
          </p:txBody>
        </p:sp>
      </p:grpSp>
      <p:sp>
        <p:nvSpPr>
          <p:cNvPr id="614453" name="Text Box 53"/>
          <p:cNvSpPr txBox="1">
            <a:spLocks noChangeArrowheads="1"/>
          </p:cNvSpPr>
          <p:nvPr/>
        </p:nvSpPr>
        <p:spPr bwMode="auto">
          <a:xfrm>
            <a:off x="0" y="2057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rgbClr val="FFFF00"/>
                </a:solidFill>
                <a:latin typeface="Tahoma" pitchFamily="34" charset="0"/>
              </a:rPr>
              <a:t>Reserves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81200"/>
            <a:ext cx="8062913" cy="4114800"/>
          </a:xfrm>
        </p:spPr>
        <p:txBody>
          <a:bodyPr/>
          <a:lstStyle/>
          <a:p>
            <a:pPr algn="just"/>
            <a:r>
              <a:rPr lang="en-US" sz="3600" smtClean="0">
                <a:latin typeface="Verdana" pitchFamily="34" charset="0"/>
              </a:rPr>
              <a:t>Balance sheet may be prepared at any time showing the position as on that date.</a:t>
            </a:r>
          </a:p>
          <a:p>
            <a:pPr algn="just"/>
            <a:r>
              <a:rPr lang="en-US" sz="3600" smtClean="0">
                <a:latin typeface="Verdana" pitchFamily="34" charset="0"/>
              </a:rPr>
              <a:t>Profit and loss account may be prepared for any particular period.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9888" y="501650"/>
            <a:ext cx="4186237" cy="758825"/>
          </a:xfrm>
        </p:spPr>
        <p:txBody>
          <a:bodyPr/>
          <a:lstStyle/>
          <a:p>
            <a:r>
              <a:rPr lang="en-US" smtClean="0">
                <a:latin typeface="Verdana" pitchFamily="34" charset="0"/>
              </a:rPr>
              <a:t>Balance Sheet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r>
              <a:rPr lang="en-US" sz="3600" smtClean="0">
                <a:latin typeface="Verdana" pitchFamily="34" charset="0"/>
              </a:rPr>
              <a:t>Owners Funds</a:t>
            </a:r>
          </a:p>
          <a:p>
            <a:r>
              <a:rPr lang="en-US" sz="3600" smtClean="0">
                <a:latin typeface="Verdana" pitchFamily="34" charset="0"/>
              </a:rPr>
              <a:t>Non Current liabilities</a:t>
            </a:r>
          </a:p>
          <a:p>
            <a:r>
              <a:rPr lang="en-US" sz="3600" smtClean="0">
                <a:latin typeface="Verdana" pitchFamily="34" charset="0"/>
              </a:rPr>
              <a:t>Current liabilities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1200"/>
            <a:ext cx="3814762" cy="4114800"/>
          </a:xfrm>
        </p:spPr>
        <p:txBody>
          <a:bodyPr/>
          <a:lstStyle/>
          <a:p>
            <a:r>
              <a:rPr lang="en-US" sz="3600" smtClean="0">
                <a:latin typeface="Verdana" pitchFamily="34" charset="0"/>
              </a:rPr>
              <a:t>Fixed Assets</a:t>
            </a:r>
          </a:p>
          <a:p>
            <a:r>
              <a:rPr lang="en-US" sz="3600" smtClean="0">
                <a:latin typeface="Verdana" pitchFamily="34" charset="0"/>
              </a:rPr>
              <a:t>Non Current Investments</a:t>
            </a:r>
          </a:p>
          <a:p>
            <a:r>
              <a:rPr lang="en-US" sz="3600" smtClean="0">
                <a:latin typeface="Verdana" pitchFamily="34" charset="0"/>
              </a:rPr>
              <a:t>Other non current assets</a:t>
            </a:r>
          </a:p>
          <a:p>
            <a:r>
              <a:rPr lang="en-US" sz="3600" smtClean="0">
                <a:latin typeface="Verdana" pitchFamily="34" charset="0"/>
              </a:rPr>
              <a:t>Current Assets</a:t>
            </a:r>
          </a:p>
          <a:p>
            <a:pPr>
              <a:buFont typeface="Monotype Sorts" pitchFamily="2" charset="2"/>
              <a:buNone/>
            </a:pPr>
            <a:endParaRPr lang="en-US" sz="3600" smtClean="0">
              <a:latin typeface="Verdana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3388" y="85725"/>
            <a:ext cx="5649912" cy="1428750"/>
          </a:xfrm>
        </p:spPr>
        <p:txBody>
          <a:bodyPr/>
          <a:lstStyle/>
          <a:p>
            <a:r>
              <a:rPr lang="en-US" smtClean="0">
                <a:latin typeface="Verdana" pitchFamily="34" charset="0"/>
              </a:rPr>
              <a:t>The Annual Report</a:t>
            </a:r>
            <a:br>
              <a:rPr lang="en-US" smtClean="0">
                <a:latin typeface="Verdana" pitchFamily="34" charset="0"/>
              </a:rPr>
            </a:br>
            <a:r>
              <a:rPr lang="en-US" smtClean="0">
                <a:latin typeface="Verdana" pitchFamily="34" charset="0"/>
              </a:rPr>
              <a:t>Usually Contains ...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81200"/>
            <a:ext cx="8424862" cy="4114800"/>
          </a:xfrm>
        </p:spPr>
        <p:txBody>
          <a:bodyPr/>
          <a:lstStyle/>
          <a:p>
            <a:pPr algn="just">
              <a:buFontTx/>
              <a:buChar char="–"/>
            </a:pPr>
            <a:r>
              <a:rPr lang="en-US" sz="3600" smtClean="0">
                <a:latin typeface="Verdana" pitchFamily="34" charset="0"/>
              </a:rPr>
              <a:t>financial statements which consist of </a:t>
            </a:r>
          </a:p>
          <a:p>
            <a:pPr algn="just">
              <a:buFontTx/>
              <a:buChar char="•"/>
            </a:pPr>
            <a:r>
              <a:rPr lang="en-US" sz="3600" smtClean="0">
                <a:latin typeface="Verdana" pitchFamily="34" charset="0"/>
              </a:rPr>
              <a:t>Balance sheet, Profit &amp; Loss A/c</a:t>
            </a:r>
          </a:p>
          <a:p>
            <a:pPr algn="just">
              <a:buFontTx/>
              <a:buChar char="•"/>
            </a:pPr>
            <a:r>
              <a:rPr lang="en-US" sz="3600" smtClean="0">
                <a:latin typeface="Verdana" pitchFamily="34" charset="0"/>
              </a:rPr>
              <a:t>Cash Flow Statements</a:t>
            </a:r>
          </a:p>
          <a:p>
            <a:pPr algn="just">
              <a:buFontTx/>
              <a:buChar char="•"/>
            </a:pPr>
            <a:r>
              <a:rPr lang="en-US" sz="3600" smtClean="0">
                <a:latin typeface="Verdana" pitchFamily="34" charset="0"/>
              </a:rPr>
              <a:t>notes to the financial statements</a:t>
            </a:r>
          </a:p>
          <a:p>
            <a:pPr algn="just">
              <a:buFontTx/>
              <a:buChar char="•"/>
            </a:pPr>
            <a:r>
              <a:rPr lang="en-US" sz="3600" smtClean="0">
                <a:latin typeface="Verdana" pitchFamily="34" charset="0"/>
              </a:rPr>
              <a:t>disclosure of accounting policies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85725"/>
            <a:ext cx="5649912" cy="1428750"/>
          </a:xfrm>
        </p:spPr>
        <p:txBody>
          <a:bodyPr/>
          <a:lstStyle/>
          <a:p>
            <a:r>
              <a:rPr lang="en-US" smtClean="0">
                <a:latin typeface="Verdana" pitchFamily="34" charset="0"/>
              </a:rPr>
              <a:t>The Annual Report</a:t>
            </a:r>
            <a:br>
              <a:rPr lang="en-US" smtClean="0">
                <a:latin typeface="Verdana" pitchFamily="34" charset="0"/>
              </a:rPr>
            </a:br>
            <a:r>
              <a:rPr lang="en-US" smtClean="0">
                <a:latin typeface="Verdana" pitchFamily="34" charset="0"/>
              </a:rPr>
              <a:t>Usually Contains ...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51050"/>
            <a:ext cx="8497887" cy="41148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sz="3600" smtClean="0">
                <a:latin typeface="Verdana" pitchFamily="34" charset="0"/>
              </a:rPr>
              <a:t>Chairman’s Statement</a:t>
            </a:r>
          </a:p>
          <a:p>
            <a:pPr algn="just">
              <a:buFontTx/>
              <a:buChar char="-"/>
            </a:pPr>
            <a:r>
              <a:rPr lang="en-US" sz="3600" smtClean="0">
                <a:latin typeface="Verdana" pitchFamily="34" charset="0"/>
              </a:rPr>
              <a:t>Board of Directors &amp; Committees</a:t>
            </a:r>
          </a:p>
          <a:p>
            <a:pPr algn="just">
              <a:buFontTx/>
              <a:buChar char="-"/>
            </a:pPr>
            <a:r>
              <a:rPr lang="en-US" sz="3600" smtClean="0">
                <a:latin typeface="Verdana" pitchFamily="34" charset="0"/>
              </a:rPr>
              <a:t>Directors Report</a:t>
            </a:r>
          </a:p>
          <a:p>
            <a:pPr algn="just">
              <a:buFontTx/>
              <a:buChar char="-"/>
            </a:pPr>
            <a:r>
              <a:rPr lang="en-US" sz="3600" smtClean="0">
                <a:latin typeface="Verdana" pitchFamily="34" charset="0"/>
              </a:rPr>
              <a:t>Directors Responsibility Statement</a:t>
            </a:r>
          </a:p>
          <a:p>
            <a:pPr algn="just">
              <a:buFontTx/>
              <a:buChar char="-"/>
            </a:pPr>
            <a:r>
              <a:rPr lang="en-US" sz="3600" smtClean="0">
                <a:latin typeface="Verdana" pitchFamily="34" charset="0"/>
              </a:rPr>
              <a:t>Auditors Report</a:t>
            </a:r>
          </a:p>
          <a:p>
            <a:pPr algn="just">
              <a:buFontTx/>
              <a:buChar char="-"/>
            </a:pPr>
            <a:r>
              <a:rPr lang="en-US" sz="3600" smtClean="0">
                <a:latin typeface="Verdana" pitchFamily="34" charset="0"/>
              </a:rPr>
              <a:t>Report on Corporate Governance</a:t>
            </a:r>
          </a:p>
          <a:p>
            <a:pPr algn="just">
              <a:buFontTx/>
              <a:buChar char="-"/>
            </a:pPr>
            <a:endParaRPr lang="en-US" sz="3600" smtClean="0">
              <a:latin typeface="Verdana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3388" y="85725"/>
            <a:ext cx="5649912" cy="1428750"/>
          </a:xfrm>
        </p:spPr>
        <p:txBody>
          <a:bodyPr/>
          <a:lstStyle/>
          <a:p>
            <a:r>
              <a:rPr lang="en-US" smtClean="0">
                <a:latin typeface="Verdana" pitchFamily="34" charset="0"/>
              </a:rPr>
              <a:t>The Annual Report</a:t>
            </a:r>
            <a:br>
              <a:rPr lang="en-US" smtClean="0">
                <a:latin typeface="Verdana" pitchFamily="34" charset="0"/>
              </a:rPr>
            </a:br>
            <a:r>
              <a:rPr lang="en-US" smtClean="0">
                <a:latin typeface="Verdana" pitchFamily="34" charset="0"/>
              </a:rPr>
              <a:t>Usually Contains ...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051050"/>
            <a:ext cx="8497887" cy="41148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sz="3600" smtClean="0">
                <a:latin typeface="Verdana" pitchFamily="34" charset="0"/>
              </a:rPr>
              <a:t>Disclosure regarding Employee Stock options Schemes</a:t>
            </a:r>
          </a:p>
          <a:p>
            <a:pPr algn="just">
              <a:buFontTx/>
              <a:buChar char="-"/>
            </a:pPr>
            <a:r>
              <a:rPr lang="en-US" sz="3600" smtClean="0">
                <a:latin typeface="Verdana" pitchFamily="34" charset="0"/>
              </a:rPr>
              <a:t>List of employees receiving remuneration exceeding Rs. 60 Lakhs</a:t>
            </a:r>
          </a:p>
          <a:p>
            <a:pPr algn="just">
              <a:buFontTx/>
              <a:buChar char="-"/>
            </a:pPr>
            <a:r>
              <a:rPr lang="en-US" sz="3600" smtClean="0">
                <a:latin typeface="Verdana" pitchFamily="34" charset="0"/>
              </a:rPr>
              <a:t>Conservation of Energy Reports 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3388" y="85725"/>
            <a:ext cx="5649912" cy="1428750"/>
          </a:xfrm>
        </p:spPr>
        <p:txBody>
          <a:bodyPr/>
          <a:lstStyle/>
          <a:p>
            <a:r>
              <a:rPr lang="en-US" smtClean="0">
                <a:latin typeface="Verdana" pitchFamily="34" charset="0"/>
              </a:rPr>
              <a:t>The Annual Report</a:t>
            </a:r>
            <a:br>
              <a:rPr lang="en-US" smtClean="0">
                <a:latin typeface="Verdana" pitchFamily="34" charset="0"/>
              </a:rPr>
            </a:br>
            <a:r>
              <a:rPr lang="en-US" smtClean="0">
                <a:latin typeface="Verdana" pitchFamily="34" charset="0"/>
              </a:rPr>
              <a:t>Usually Contains ...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051050"/>
            <a:ext cx="8497887" cy="41148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3600" smtClean="0">
                <a:latin typeface="Verdana" pitchFamily="34" charset="0"/>
              </a:rPr>
              <a:t>Consolidated Financial Statements</a:t>
            </a:r>
          </a:p>
          <a:p>
            <a:pPr>
              <a:buFontTx/>
              <a:buChar char="-"/>
            </a:pPr>
            <a:r>
              <a:rPr lang="en-US" sz="3600" smtClean="0">
                <a:latin typeface="Verdana" pitchFamily="34" charset="0"/>
              </a:rPr>
              <a:t>Subsidiaries Financial Statements</a:t>
            </a:r>
          </a:p>
          <a:p>
            <a:pPr>
              <a:buFontTx/>
              <a:buChar char="-"/>
            </a:pPr>
            <a:r>
              <a:rPr lang="en-US" sz="3600" smtClean="0">
                <a:latin typeface="Verdana" pitchFamily="34" charset="0"/>
              </a:rPr>
              <a:t>Management Discussion and Analysis</a:t>
            </a:r>
          </a:p>
          <a:p>
            <a:pPr>
              <a:buFontTx/>
              <a:buChar char="-"/>
            </a:pPr>
            <a:r>
              <a:rPr lang="en-US" sz="3600" smtClean="0">
                <a:latin typeface="Verdana" pitchFamily="34" charset="0"/>
              </a:rPr>
              <a:t>Annual General Meeting Notice</a:t>
            </a:r>
          </a:p>
          <a:p>
            <a:pPr>
              <a:buFontTx/>
              <a:buChar char="-"/>
            </a:pPr>
            <a:endParaRPr lang="en-US" sz="3600" smtClean="0">
              <a:latin typeface="Verdana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20688"/>
            <a:ext cx="7797800" cy="766762"/>
          </a:xfrm>
        </p:spPr>
        <p:txBody>
          <a:bodyPr/>
          <a:lstStyle/>
          <a:p>
            <a:r>
              <a:rPr lang="en-US" smtClean="0"/>
              <a:t>Need to Know About Accounting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Need to Know About Accounting and Finance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813" y="1449388"/>
            <a:ext cx="8843962" cy="3136900"/>
          </a:xfrm>
        </p:spPr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“Why do I need to learn about finance … </a:t>
            </a:r>
            <a:br>
              <a:rPr lang="en-US" sz="4000" dirty="0" smtClean="0"/>
            </a:br>
            <a:r>
              <a:rPr lang="en-US" sz="4000" dirty="0" smtClean="0"/>
              <a:t>I am very good in my </a:t>
            </a:r>
            <a:br>
              <a:rPr lang="en-US" sz="4000" dirty="0" smtClean="0"/>
            </a:br>
            <a:r>
              <a:rPr lang="en-US" sz="4000" dirty="0" smtClean="0"/>
              <a:t>own area of specialization”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600200" y="4800600"/>
            <a:ext cx="647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latin typeface="Tahoma" pitchFamily="34" charset="0"/>
              </a:rPr>
              <a:t>How would you react to the above statement?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job content</a:t>
            </a:r>
          </a:p>
        </p:txBody>
      </p:sp>
      <p:sp>
        <p:nvSpPr>
          <p:cNvPr id="604163" name="AutoShape 3"/>
          <p:cNvSpPr>
            <a:spLocks noChangeArrowheads="1"/>
          </p:cNvSpPr>
          <p:nvPr/>
        </p:nvSpPr>
        <p:spPr bwMode="auto">
          <a:xfrm>
            <a:off x="3348038" y="1916113"/>
            <a:ext cx="3887787" cy="4392612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64" name="AutoShape 4"/>
          <p:cNvSpPr>
            <a:spLocks noChangeArrowheads="1"/>
          </p:cNvSpPr>
          <p:nvPr/>
        </p:nvSpPr>
        <p:spPr bwMode="auto">
          <a:xfrm rot="10800000">
            <a:off x="3419475" y="1916113"/>
            <a:ext cx="3889375" cy="432117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604165" name="Text Box 5"/>
          <p:cNvSpPr txBox="1">
            <a:spLocks noChangeArrowheads="1"/>
          </p:cNvSpPr>
          <p:nvPr/>
        </p:nvSpPr>
        <p:spPr bwMode="auto">
          <a:xfrm>
            <a:off x="3419475" y="4868863"/>
            <a:ext cx="2087563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dirty="0">
                <a:solidFill>
                  <a:schemeClr val="bg2"/>
                </a:solidFill>
                <a:latin typeface="Verdana" pitchFamily="34" charset="0"/>
              </a:rPr>
              <a:t>Functional </a:t>
            </a:r>
          </a:p>
          <a:p>
            <a:pPr algn="l"/>
            <a:r>
              <a:rPr lang="en-US" sz="2800" dirty="0">
                <a:solidFill>
                  <a:schemeClr val="bg2"/>
                </a:solidFill>
                <a:latin typeface="Verdana" pitchFamily="34" charset="0"/>
              </a:rPr>
              <a:t>Expertise</a:t>
            </a:r>
          </a:p>
        </p:txBody>
      </p:sp>
      <p:sp>
        <p:nvSpPr>
          <p:cNvPr id="604166" name="Text Box 6"/>
          <p:cNvSpPr txBox="1">
            <a:spLocks noChangeArrowheads="1"/>
          </p:cNvSpPr>
          <p:nvPr/>
        </p:nvSpPr>
        <p:spPr bwMode="auto">
          <a:xfrm>
            <a:off x="4787900" y="2060575"/>
            <a:ext cx="25209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dirty="0">
                <a:solidFill>
                  <a:schemeClr val="bg2"/>
                </a:solidFill>
                <a:latin typeface="Verdana" pitchFamily="34" charset="0"/>
              </a:rPr>
              <a:t>Management &amp; Finance Expertise</a:t>
            </a:r>
          </a:p>
        </p:txBody>
      </p:sp>
      <p:sp>
        <p:nvSpPr>
          <p:cNvPr id="604167" name="AutoShape 7"/>
          <p:cNvSpPr>
            <a:spLocks noChangeArrowheads="1"/>
          </p:cNvSpPr>
          <p:nvPr/>
        </p:nvSpPr>
        <p:spPr bwMode="auto">
          <a:xfrm>
            <a:off x="684213" y="2133600"/>
            <a:ext cx="1601787" cy="4103688"/>
          </a:xfrm>
          <a:prstGeom prst="upArrow">
            <a:avLst>
              <a:gd name="adj1" fmla="val 50000"/>
              <a:gd name="adj2" fmla="val 640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04168" name="Text Box 8"/>
          <p:cNvSpPr txBox="1">
            <a:spLocks noChangeArrowheads="1"/>
          </p:cNvSpPr>
          <p:nvPr/>
        </p:nvSpPr>
        <p:spPr bwMode="auto">
          <a:xfrm>
            <a:off x="1116013" y="2565400"/>
            <a:ext cx="94138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dirty="0">
                <a:solidFill>
                  <a:schemeClr val="bg2"/>
                </a:solidFill>
                <a:latin typeface="Verdana" pitchFamily="34" charset="0"/>
              </a:rPr>
              <a:t>As you move up ..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4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4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4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4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4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3" grpId="0" animBg="1"/>
      <p:bldP spid="604164" grpId="0" animBg="1"/>
      <p:bldP spid="604165" grpId="0"/>
      <p:bldP spid="604166" grpId="0"/>
      <p:bldP spid="604167" grpId="0" animBg="1"/>
      <p:bldP spid="6041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396413" cy="758825"/>
          </a:xfrm>
        </p:spPr>
        <p:txBody>
          <a:bodyPr/>
          <a:lstStyle/>
          <a:p>
            <a:r>
              <a:rPr lang="en-US" b="1" dirty="0" smtClean="0">
                <a:latin typeface="Verdana" pitchFamily="34" charset="0"/>
              </a:rPr>
              <a:t>About Managerial Accounting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Accounting?</a:t>
            </a:r>
          </a:p>
          <a:p>
            <a:r>
              <a:rPr lang="en-US" dirty="0" smtClean="0"/>
              <a:t>Financial Accounting, Cost Accounting and Management Accounting</a:t>
            </a:r>
          </a:p>
          <a:p>
            <a:r>
              <a:rPr lang="en-US" dirty="0" smtClean="0"/>
              <a:t>Financial Accounting and Financial Management</a:t>
            </a:r>
          </a:p>
          <a:p>
            <a:r>
              <a:rPr lang="en-US" dirty="0" smtClean="0"/>
              <a:t>Finance and complexity of </a:t>
            </a:r>
            <a:r>
              <a:rPr lang="en-US" dirty="0" err="1" smtClean="0"/>
              <a:t>organisation</a:t>
            </a:r>
            <a:endParaRPr lang="en-US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3686175" cy="758825"/>
          </a:xfrm>
        </p:spPr>
        <p:txBody>
          <a:bodyPr/>
          <a:lstStyle/>
          <a:p>
            <a:r>
              <a:rPr lang="en-US" b="1" dirty="0" smtClean="0">
                <a:latin typeface="Verdana" pitchFamily="34" charset="0"/>
              </a:rPr>
              <a:t>Accounting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Verdana" pitchFamily="34" charset="0"/>
              </a:rPr>
              <a:t>Language of Business</a:t>
            </a:r>
          </a:p>
          <a:p>
            <a:pPr algn="just"/>
            <a:r>
              <a:rPr lang="en-US" sz="3600" dirty="0" smtClean="0">
                <a:latin typeface="Verdana" pitchFamily="34" charset="0"/>
              </a:rPr>
              <a:t>Performance is reported and evaluated in financial terms</a:t>
            </a:r>
          </a:p>
          <a:p>
            <a:pPr algn="just"/>
            <a:r>
              <a:rPr lang="en-US" sz="3600" dirty="0" smtClean="0">
                <a:latin typeface="Verdana" pitchFamily="34" charset="0"/>
              </a:rPr>
              <a:t>Knowledge is useful for personal investment and tax planning as well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Verdana" pitchFamily="34" charset="0"/>
              </a:rPr>
              <a:t>It is not necessary to become accountant </a:t>
            </a:r>
          </a:p>
          <a:p>
            <a:pPr algn="just"/>
            <a:r>
              <a:rPr lang="en-US" sz="3600" dirty="0" smtClean="0">
                <a:latin typeface="Verdana" pitchFamily="34" charset="0"/>
              </a:rPr>
              <a:t>But its very useful if every one understands the accounting and financial concepts and terminology properly</a:t>
            </a:r>
          </a:p>
        </p:txBody>
      </p:sp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468313" y="404813"/>
            <a:ext cx="3686175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400" b="1">
                <a:solidFill>
                  <a:schemeClr val="tx2"/>
                </a:solidFill>
                <a:latin typeface="Verdana" pitchFamily="34" charset="0"/>
              </a:rPr>
              <a:t>Accounting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arkles">
  <a:themeElements>
    <a:clrScheme name="">
      <a:dk1>
        <a:srgbClr val="000000"/>
      </a:dk1>
      <a:lt1>
        <a:srgbClr val="FFFFFF"/>
      </a:lt1>
      <a:dk2>
        <a:srgbClr val="0066CC"/>
      </a:dk2>
      <a:lt2>
        <a:srgbClr val="FFFF00"/>
      </a:lt2>
      <a:accent1>
        <a:srgbClr val="FF9900"/>
      </a:accent1>
      <a:accent2>
        <a:srgbClr val="00FFFF"/>
      </a:accent2>
      <a:accent3>
        <a:srgbClr val="AAB8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sparkl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3333FF">
                <a:gamma/>
                <a:shade val="46275"/>
                <a:invGamma/>
              </a:srgbClr>
            </a:gs>
            <a:gs pos="50000">
              <a:srgbClr val="3333FF"/>
            </a:gs>
            <a:gs pos="100000">
              <a:srgbClr val="3333FF">
                <a:gamma/>
                <a:shade val="46275"/>
                <a:invGamma/>
              </a:srgbClr>
            </a:gs>
          </a:gsLst>
          <a:lin ang="5400000" scaled="1"/>
        </a:gra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>
          <a:outerShdw dist="107763" dir="13500000" algn="ctr" rotWithShape="0">
            <a:schemeClr val="tx2"/>
          </a:outerShdw>
        </a:effectLst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3333FF">
                <a:gamma/>
                <a:shade val="46275"/>
                <a:invGamma/>
              </a:srgbClr>
            </a:gs>
            <a:gs pos="50000">
              <a:srgbClr val="3333FF"/>
            </a:gs>
            <a:gs pos="100000">
              <a:srgbClr val="3333FF">
                <a:gamma/>
                <a:shade val="46275"/>
                <a:invGamma/>
              </a:srgbClr>
            </a:gs>
          </a:gsLst>
          <a:lin ang="5400000" scaled="1"/>
        </a:gra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>
          <a:outerShdw dist="107763" dir="13500000" algn="ctr" rotWithShape="0">
            <a:schemeClr val="tx2"/>
          </a:outerShdw>
        </a:effectLst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parkl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c:\powerpnt\template\sldshow\sparkles.ppt</Template>
  <TotalTime>1103</TotalTime>
  <Pages>100</Pages>
  <Words>904</Words>
  <Application>Microsoft PowerPoint 4.0</Application>
  <PresentationFormat>On-screen Show (4:3)</PresentationFormat>
  <Paragraphs>234</Paragraphs>
  <Slides>37</Slides>
  <Notes>37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sparkles</vt:lpstr>
      <vt:lpstr>Clip</vt:lpstr>
      <vt:lpstr>Fundamentals of  Managerial Accounting</vt:lpstr>
      <vt:lpstr>Dr. Varadraj Bapat  </vt:lpstr>
      <vt:lpstr>LEARNING OBJECTIVES</vt:lpstr>
      <vt:lpstr>Need to Know About Accounting</vt:lpstr>
      <vt:lpstr>   “Why do I need to learn about finance …  I am very good in my  own area of specialization”</vt:lpstr>
      <vt:lpstr>The job content</vt:lpstr>
      <vt:lpstr>About Managerial Accounting</vt:lpstr>
      <vt:lpstr>Accounting</vt:lpstr>
      <vt:lpstr>Slide 9</vt:lpstr>
      <vt:lpstr>Need to Learn Accounting</vt:lpstr>
      <vt:lpstr>Streams of Accounting</vt:lpstr>
      <vt:lpstr>Financial Accounting</vt:lpstr>
      <vt:lpstr>Cost Accounting</vt:lpstr>
      <vt:lpstr>Management Accounting</vt:lpstr>
      <vt:lpstr>Management Accounting</vt:lpstr>
      <vt:lpstr>Meaning of  Management Accounting</vt:lpstr>
      <vt:lpstr>Slide 17</vt:lpstr>
      <vt:lpstr>Financial Management</vt:lpstr>
      <vt:lpstr>Financial Management</vt:lpstr>
      <vt:lpstr>Managerial V/s Financial Accounting</vt:lpstr>
      <vt:lpstr>Complexity of Organisation</vt:lpstr>
      <vt:lpstr>Complexity of Organisation</vt:lpstr>
      <vt:lpstr>About this course</vt:lpstr>
      <vt:lpstr>Financial Statements</vt:lpstr>
      <vt:lpstr>Company or Organisation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Balance Sheet</vt:lpstr>
      <vt:lpstr>The Annual Report Usually Contains ...</vt:lpstr>
      <vt:lpstr>The Annual Report Usually Contains ...</vt:lpstr>
      <vt:lpstr>The Annual Report Usually Contains ...</vt:lpstr>
      <vt:lpstr>The Annual Report Usually Contains ...</vt:lpstr>
    </vt:vector>
  </TitlesOfParts>
  <Company>University of Miami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Statement Analysis</dc:title>
  <dc:subject>Accounting 5/e, Horngren/Harrison/Bamber</dc:subject>
  <dc:creator>Olga Quintana</dc:creator>
  <cp:lastModifiedBy>BHARATI_</cp:lastModifiedBy>
  <cp:revision>530</cp:revision>
  <cp:lastPrinted>1998-01-14T17:01:44Z</cp:lastPrinted>
  <dcterms:created xsi:type="dcterms:W3CDTF">1997-10-04T17:06:28Z</dcterms:created>
  <dcterms:modified xsi:type="dcterms:W3CDTF">2014-07-24T09:05:31Z</dcterms:modified>
</cp:coreProperties>
</file>